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99" r:id="rId3"/>
    <p:sldId id="276" r:id="rId4"/>
    <p:sldId id="284" r:id="rId5"/>
    <p:sldId id="277" r:id="rId6"/>
    <p:sldId id="292" r:id="rId7"/>
    <p:sldId id="293" r:id="rId8"/>
    <p:sldId id="294" r:id="rId9"/>
    <p:sldId id="297" r:id="rId10"/>
    <p:sldId id="295" r:id="rId11"/>
    <p:sldId id="296" r:id="rId12"/>
    <p:sldId id="298" r:id="rId13"/>
    <p:sldId id="300" r:id="rId14"/>
    <p:sldId id="301" r:id="rId15"/>
    <p:sldId id="302" r:id="rId16"/>
    <p:sldId id="303" r:id="rId17"/>
    <p:sldId id="290" r:id="rId18"/>
    <p:sldId id="307" r:id="rId19"/>
    <p:sldId id="308" r:id="rId20"/>
    <p:sldId id="305" r:id="rId21"/>
    <p:sldId id="304" r:id="rId22"/>
    <p:sldId id="306" r:id="rId23"/>
    <p:sldId id="309" r:id="rId24"/>
    <p:sldId id="311" r:id="rId25"/>
    <p:sldId id="312" r:id="rId26"/>
    <p:sldId id="316" r:id="rId27"/>
    <p:sldId id="313" r:id="rId28"/>
    <p:sldId id="310" r:id="rId29"/>
    <p:sldId id="314" r:id="rId30"/>
    <p:sldId id="315" r:id="rId31"/>
    <p:sldId id="283" r:id="rId32"/>
  </p:sldIdLst>
  <p:sldSz cx="12192000" cy="6858000"/>
  <p:notesSz cx="679132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3ADA"/>
    <a:srgbClr val="FF1515"/>
    <a:srgbClr val="FFCC99"/>
    <a:srgbClr val="CE57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501" autoAdjust="0"/>
  </p:normalViewPr>
  <p:slideViewPr>
    <p:cSldViewPr snapToGrid="0">
      <p:cViewPr varScale="1">
        <p:scale>
          <a:sx n="71" d="100"/>
          <a:sy n="71" d="100"/>
        </p:scale>
        <p:origin x="85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290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6846" y="0"/>
            <a:ext cx="2942908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38424-34D2-4D91-B8E3-5F1238CF2093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4975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133" y="4751219"/>
            <a:ext cx="543306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290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6846" y="9377317"/>
            <a:ext cx="2942908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D3C47-A2FE-406E-94F8-8572492C68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54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3357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6415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307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5979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6908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9124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4256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7058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3704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5717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773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4873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1338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2807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2110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084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680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2216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915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063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8699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12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4D3C47-A2FE-406E-94F8-8572492C6876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843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552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143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46849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841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9868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5097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2783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441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004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949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278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736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13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249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642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3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CDEEA-4D74-4DC7-BB3A-6EF154B95905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34529B5-4780-4961-A51F-DECFF17254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622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1D0F26EE847ABDC438AE7857713BA7127EF6403C08E45B9646AB34EF239DDFDDBAFB9FB0E2AF9626CC34AB32FFEDC5E12815ED0E5F3BD4FCZCwEK" TargetMode="Externa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dsoo.ru/Normativnie_dokumenti.htm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0A004D95D217700767940AEEDB60F2DF995F27D62EC43B97643BBD5D90954E2EC6436228DC2ACA03E0A1BE884A92305507C1656E3844086926QA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86691" y="1168545"/>
            <a:ext cx="8894618" cy="250020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образовательным программам в условиях перехода на новые федеральные государственные образовательные стандарты начального общего и основного общего образования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37064" y="4259960"/>
            <a:ext cx="10247970" cy="1655762"/>
          </a:xfrm>
        </p:spPr>
        <p:txBody>
          <a:bodyPr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Соловьева </a:t>
            </a: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атьяна Николаевна,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специалист-эксперт отдела контроля качества управления надзора и контроля в сфере образования Министерства образования Тверской области, кандидат педагогических наук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23607"/>
              </p:ext>
            </p:extLst>
          </p:nvPr>
        </p:nvGraphicFramePr>
        <p:xfrm>
          <a:off x="3415554" y="6021658"/>
          <a:ext cx="4948518" cy="4852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48518">
                  <a:extLst>
                    <a:ext uri="{9D8B030D-6E8A-4147-A177-3AD203B41FA5}">
                      <a16:colId xmlns:a16="http://schemas.microsoft.com/office/drawing/2014/main" val="3521681032"/>
                    </a:ext>
                  </a:extLst>
                </a:gridCol>
              </a:tblGrid>
              <a:tr h="485273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Калининский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05.04.2022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831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216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556" y="299975"/>
            <a:ext cx="7389446" cy="102264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02166" y="902826"/>
            <a:ext cx="9980341" cy="648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планы начального общего и основного общего образования</a:t>
            </a:r>
            <a:endParaRPr lang="ru-RU" sz="26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54645" y="1293342"/>
            <a:ext cx="10880201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Предусмотрена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дифференциация образования посредством введения профильного обучения</a:t>
            </a:r>
            <a:endParaRPr lang="ru-RU" sz="24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883080"/>
              </p:ext>
            </p:extLst>
          </p:nvPr>
        </p:nvGraphicFramePr>
        <p:xfrm>
          <a:off x="0" y="2216670"/>
          <a:ext cx="11296890" cy="4641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37101">
                  <a:extLst>
                    <a:ext uri="{9D8B030D-6E8A-4147-A177-3AD203B41FA5}">
                      <a16:colId xmlns:a16="http://schemas.microsoft.com/office/drawing/2014/main" val="511421081"/>
                    </a:ext>
                  </a:extLst>
                </a:gridCol>
                <a:gridCol w="6459789">
                  <a:extLst>
                    <a:ext uri="{9D8B030D-6E8A-4147-A177-3AD203B41FA5}">
                      <a16:colId xmlns:a16="http://schemas.microsoft.com/office/drawing/2014/main" val="575719376"/>
                    </a:ext>
                  </a:extLst>
                </a:gridCol>
              </a:tblGrid>
              <a:tr h="68872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начального общего образования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основного общего образования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0678822"/>
                  </a:ext>
                </a:extLst>
              </a:tr>
              <a:tr h="3952601">
                <a:tc>
                  <a:txBody>
                    <a:bodyPr/>
                    <a:lstStyle/>
                    <a:p>
                      <a:r>
                        <a:rPr lang="ru-RU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 20 ФГОС НОО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Организация образовательной деятельности по ООП НОО может быть основана на делении обучающихся на группы и различное построение учебного процесса в выделенных группах с учетом их успеваемости, образовательных потребностей и интересов, психического и физического здоровья, пола, общественных и профессиональных целей, в том числе обеспечивающей 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углубленное изучение отдельных предметных областей, учебных предметов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(далее - дифференциация обучения)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 5 ФГОС ООО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Вариативность содержания программ основного общего образования обеспечивается во ФГОС за счет: 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&gt;</a:t>
                      </a:r>
                      <a:endParaRPr lang="ru-RU" sz="1800" b="0" i="0" u="none" strike="noStrike" kern="1200" baseline="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2) возможности разработки и реализации Организацией программ основного общего образования, в том числе предусматривающих углубленное изучение отдельных учебных предметов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 9 ФГОС ООО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Требования к предметным результатам определяют: 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&lt;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</a:t>
                      </a:r>
                      <a:r>
                        <a:rPr lang="en-US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&gt;</a:t>
                      </a:r>
                      <a:endParaRPr lang="ru-RU" sz="1800" b="0" i="0" u="none" strike="noStrike" kern="1200" baseline="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требования к результатам освоения программ основного общего образования по учебным предметам «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Математика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Информатика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Физика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Химия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18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Биология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базовом и углубленном уровнях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6069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47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556" y="299975"/>
            <a:ext cx="7389446" cy="102264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02166" y="902826"/>
            <a:ext cx="9980341" cy="14468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планы начального общего и основного общего образования</a:t>
            </a:r>
            <a:endParaRPr lang="ru-RU" sz="26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47241" y="1515502"/>
            <a:ext cx="11123269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Введено понятие «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чебный модуль»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образования, в пределах которой осуществляется освоение относительно самостоятельного тематического блока учебного предмета или учебного курса либо нескольких взаимосвязанных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разделов)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18085"/>
              </p:ext>
            </p:extLst>
          </p:nvPr>
        </p:nvGraphicFramePr>
        <p:xfrm>
          <a:off x="81024" y="2569579"/>
          <a:ext cx="11296890" cy="42921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6870">
                  <a:extLst>
                    <a:ext uri="{9D8B030D-6E8A-4147-A177-3AD203B41FA5}">
                      <a16:colId xmlns:a16="http://schemas.microsoft.com/office/drawing/2014/main" val="511421081"/>
                    </a:ext>
                  </a:extLst>
                </a:gridCol>
                <a:gridCol w="5660020">
                  <a:extLst>
                    <a:ext uri="{9D8B030D-6E8A-4147-A177-3AD203B41FA5}">
                      <a16:colId xmlns:a16="http://schemas.microsoft.com/office/drawing/2014/main" val="575719376"/>
                    </a:ext>
                  </a:extLst>
                </a:gridCol>
              </a:tblGrid>
              <a:tr h="63636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начального общего образования</a:t>
                      </a: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основного общего образования</a:t>
                      </a:r>
                    </a:p>
                    <a:p>
                      <a:pPr algn="ctr"/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0678822"/>
                  </a:ext>
                </a:extLst>
              </a:tr>
              <a:tr h="365206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п. 32.1 ФГОС НОО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изучении предметной области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Основы религиозных культур и светской этики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выбор одного из 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учебных модулей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marL="342900" indent="-342900" algn="just">
                        <a:buFont typeface="+mj-lt"/>
                        <a:buAutoNum type="arabicParenR"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«Основы православной культуры»; </a:t>
                      </a:r>
                    </a:p>
                    <a:p>
                      <a:pPr marL="342900" indent="-342900" algn="just">
                        <a:buFont typeface="+mj-lt"/>
                        <a:buAutoNum type="arabicParenR"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«Основы исламской культуры»; </a:t>
                      </a:r>
                    </a:p>
                    <a:p>
                      <a:pPr marL="342900" indent="-342900" algn="just">
                        <a:buFont typeface="+mj-lt"/>
                        <a:buAutoNum type="arabicParenR"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«Основы буддийской культуры»; </a:t>
                      </a:r>
                    </a:p>
                    <a:p>
                      <a:pPr marL="342900" indent="-342900" algn="just">
                        <a:buFont typeface="+mj-lt"/>
                        <a:buAutoNum type="arabicParenR"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«Основы иудейской культуры»;</a:t>
                      </a:r>
                    </a:p>
                    <a:p>
                      <a:pPr marL="342900" indent="-342900" algn="just">
                        <a:buFont typeface="+mj-lt"/>
                        <a:buAutoNum type="arabicParenR"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«Основы религиозных культур народов России»; </a:t>
                      </a:r>
                    </a:p>
                    <a:p>
                      <a:pPr marL="342900" indent="-342900" algn="just">
                        <a:buFont typeface="+mj-lt"/>
                        <a:buAutoNum type="arabicParenR"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«Основы светской этики»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 33.1 ФГОС ООО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изучении предметной области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Основы духовно-нравственной культуры народов России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заявлению обучающихся, родителей (законных представителей) несовершеннолетних обучающихся осуществляется выбор одного из учебных курсов (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учебных модулей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 из перечня, предлагаемого Организацией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6069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725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556" y="381966"/>
            <a:ext cx="7389446" cy="82268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Учебно-методическое обеспечение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56478" y="1039931"/>
            <a:ext cx="10036097" cy="53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Федеральный закон от 29.12.2012 № 273-ФЗ «Об образовании в Российской Федерации»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Статья </a:t>
            </a:r>
            <a:r>
              <a:rPr lang="ru-RU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18. Печатные и электронные образовательные и информационные ресурсы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«4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Организации, осуществляющие образовательную деятельность по имеющим государственную аккредитацию образовательным программам начального общего, основного общего, среднего общего образования, для использования при реализации указанных образовательных программ выбирают: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числа входящих в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перечень учебников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допущенных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ред. Федерального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закона от 02.12.2019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№ 403-ФЗ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)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пособия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выпущенные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организациями, входящими в перечень организаций, осуществляющих выпуск учебных пособий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допускаются к использованию при реализации имеющих государственную аккредитацию образовательных программ начального общего, основного общего, среднего общего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42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556" y="299975"/>
            <a:ext cx="7389446" cy="102264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02166" y="902826"/>
            <a:ext cx="9980341" cy="648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план начального общего образования</a:t>
            </a:r>
            <a:endParaRPr lang="ru-RU" sz="26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54645" y="1293342"/>
            <a:ext cx="10880201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5) Влияние </a:t>
            </a: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санитарно-эпидемиологических нормативов на определение трудоемкости учебного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предмета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0812" y="2003079"/>
            <a:ext cx="104169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Постановление Главного государственного санитарного врача РФ от 28.01.2021 </a:t>
            </a: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№2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«Об утверждении санитарных правил и норм СанПиН 1.2.3685-21 "Гигиенические нормативы и требования к обеспечению безопасности и (или) безвредности для человека факторов среды обитания»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Таблица 6.6 Требования к организации образовательного процесса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166023"/>
              </p:ext>
            </p:extLst>
          </p:nvPr>
        </p:nvGraphicFramePr>
        <p:xfrm>
          <a:off x="304048" y="3546282"/>
          <a:ext cx="10278459" cy="3338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9184">
                  <a:extLst>
                    <a:ext uri="{9D8B030D-6E8A-4147-A177-3AD203B41FA5}">
                      <a16:colId xmlns:a16="http://schemas.microsoft.com/office/drawing/2014/main" val="4220721677"/>
                    </a:ext>
                  </a:extLst>
                </a:gridCol>
                <a:gridCol w="1576580">
                  <a:extLst>
                    <a:ext uri="{9D8B030D-6E8A-4147-A177-3AD203B41FA5}">
                      <a16:colId xmlns:a16="http://schemas.microsoft.com/office/drawing/2014/main" val="2373005115"/>
                    </a:ext>
                  </a:extLst>
                </a:gridCol>
                <a:gridCol w="2723080">
                  <a:extLst>
                    <a:ext uri="{9D8B030D-6E8A-4147-A177-3AD203B41FA5}">
                      <a16:colId xmlns:a16="http://schemas.microsoft.com/office/drawing/2014/main" val="561633530"/>
                    </a:ext>
                  </a:extLst>
                </a:gridCol>
                <a:gridCol w="2569615">
                  <a:extLst>
                    <a:ext uri="{9D8B030D-6E8A-4147-A177-3AD203B41FA5}">
                      <a16:colId xmlns:a16="http://schemas.microsoft.com/office/drawing/2014/main" val="1934611824"/>
                    </a:ext>
                  </a:extLst>
                </a:gridCol>
              </a:tblGrid>
              <a:tr h="1669241">
                <a:tc rowSpan="2"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Продолжительность дневной суммарной образовательной нагрузки для обучающихся,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более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 классы</a:t>
                      </a:r>
                    </a:p>
                    <a:p>
                      <a:endParaRPr lang="ru-RU" sz="20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включении в расписание занятий 2-х уроков физической культуры в неделю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 урока</a:t>
                      </a:r>
                      <a:endParaRPr lang="ru-RU" sz="1800" b="1" kern="1200" dirty="0">
                        <a:solidFill>
                          <a:schemeClr val="lt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2012740"/>
                  </a:ext>
                </a:extLst>
              </a:tr>
              <a:tr h="166924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включении в расписание занятий 3-х уроков физической культуры в неделю</a:t>
                      </a:r>
                    </a:p>
                    <a:p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 урока и 1 раз в неделю - 5 уроков </a:t>
                      </a:r>
                      <a:endParaRPr lang="ru-RU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2012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710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556" y="299975"/>
            <a:ext cx="7389446" cy="102264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02166" y="902826"/>
            <a:ext cx="9980341" cy="648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планы начального общего и основного общего образования</a:t>
            </a:r>
            <a:endParaRPr lang="ru-RU" sz="26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02166" y="1631587"/>
            <a:ext cx="1088020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Формы промежуточной аттестации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2165" y="2481607"/>
            <a:ext cx="9872924" cy="4042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№СК-228/03, </a:t>
            </a:r>
            <a:r>
              <a:rPr lang="ru-RU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№01-169/08-01 от 06.08.2021 «О направлении Рекомендаций</a:t>
            </a:r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</a:t>
            </a: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</a:t>
            </a:r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«Рекомендациями </a:t>
            </a: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системы общего образования по основным подходам к формированию графика проведения оценочных процедур в общеобразовательных организациях в 2021/2022 учебном </a:t>
            </a:r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году»)</a:t>
            </a:r>
            <a:endParaRPr lang="ru-RU" sz="2200" b="1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22.03.2022 №01-28/08-01 «О переносе сроков проведения ВПР в общеобразовательных организациях в 2022 году</a:t>
            </a:r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 algn="just"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" panose="05000000000000000000" pitchFamily="2" charset="2"/>
              <a:buChar char="v"/>
            </a:pP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2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22.03.2022 №</a:t>
            </a:r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01-31/08-01 (дополнение к письму </a:t>
            </a:r>
            <a:r>
              <a:rPr lang="ru-RU" sz="22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22.03.2022 №1-28/08-01)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554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556" y="299975"/>
            <a:ext cx="7389446" cy="102264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02166" y="902826"/>
            <a:ext cx="9980341" cy="648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планы начального общего и основного общего образования</a:t>
            </a:r>
            <a:endParaRPr lang="ru-RU" sz="26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02166" y="1384418"/>
            <a:ext cx="900482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7) Разработка и реализация индивидуальных учебных планов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6419" y="1925473"/>
            <a:ext cx="97803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Федеральный закон от 29.12.2012 № 273-ФЗ «Об образовании в Российской Федерации» </a:t>
            </a:r>
          </a:p>
          <a:p>
            <a:r>
              <a:rPr lang="ru-RU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статья 2. Основные понятия, используемые в настоящем Федеральном законе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23)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учебный план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учебный план, обеспечивающий освоение образовательной программы на основе индивидуализации ее содержания с учетом особенностей и образовательных потребностей конкретного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788955"/>
              </p:ext>
            </p:extLst>
          </p:nvPr>
        </p:nvGraphicFramePr>
        <p:xfrm>
          <a:off x="0" y="3530728"/>
          <a:ext cx="12191999" cy="35066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9120">
                  <a:extLst>
                    <a:ext uri="{9D8B030D-6E8A-4147-A177-3AD203B41FA5}">
                      <a16:colId xmlns:a16="http://schemas.microsoft.com/office/drawing/2014/main" val="2703807740"/>
                    </a:ext>
                  </a:extLst>
                </a:gridCol>
                <a:gridCol w="7802879">
                  <a:extLst>
                    <a:ext uri="{9D8B030D-6E8A-4147-A177-3AD203B41FA5}">
                      <a16:colId xmlns:a16="http://schemas.microsoft.com/office/drawing/2014/main" val="1870722607"/>
                    </a:ext>
                  </a:extLst>
                </a:gridCol>
              </a:tblGrid>
              <a:tr h="460719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Уровень начального общего образования</a:t>
                      </a:r>
                      <a:endParaRPr lang="ru-RU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Уровень основного общего образования</a:t>
                      </a:r>
                      <a:endParaRPr lang="ru-RU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5612791"/>
                  </a:ext>
                </a:extLst>
              </a:tr>
              <a:tr h="2866553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п.17 ФГОС НОО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Срок получения 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начального общего образования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составляет 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более 4 лет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Для лиц, обучающихся по 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индивидуальным учебным планам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срок получения начального общего образования 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может быть сокращен</a:t>
                      </a:r>
                      <a:r>
                        <a:rPr lang="ru-RU" sz="1800" b="0" i="1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п.17 ФГОС ООО</a:t>
                      </a:r>
                    </a:p>
                    <a:p>
                      <a:pPr marL="0" algn="just" defTabSz="457200" rtl="0" eaLnBrk="1" latinLnBrk="0" hangingPunct="1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Срок получения 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основного общего образования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составляет 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более 5 лет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algn="just" defTabSz="457200" rtl="0" eaLnBrk="1" latinLnBrk="0" hangingPunct="1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обучающихся с ОВЗ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обучении по адаптированным программам основного общего образования, независимо от применяемых образовательных технологий, срок получения основного общего образования может быть увеличен, но 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более чем до 6 лет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algn="just" defTabSz="457200" rtl="0" eaLnBrk="1" latinLnBrk="0" hangingPunct="1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Для лиц, обучающихся по 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индивидуальным учебным планам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срок получения основного общего образования 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может быть сокращен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15636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918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556" y="299975"/>
            <a:ext cx="7389446" cy="102264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02166" y="902826"/>
            <a:ext cx="9980341" cy="648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программы</a:t>
            </a:r>
            <a:endParaRPr lang="ru-RU" sz="26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201693"/>
              </p:ext>
            </p:extLst>
          </p:nvPr>
        </p:nvGraphicFramePr>
        <p:xfrm>
          <a:off x="285414" y="1498888"/>
          <a:ext cx="10961226" cy="5359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0613">
                  <a:extLst>
                    <a:ext uri="{9D8B030D-6E8A-4147-A177-3AD203B41FA5}">
                      <a16:colId xmlns:a16="http://schemas.microsoft.com/office/drawing/2014/main" val="3948919255"/>
                    </a:ext>
                  </a:extLst>
                </a:gridCol>
                <a:gridCol w="5480613">
                  <a:extLst>
                    <a:ext uri="{9D8B030D-6E8A-4147-A177-3AD203B41FA5}">
                      <a16:colId xmlns:a16="http://schemas.microsoft.com/office/drawing/2014/main" val="974566213"/>
                    </a:ext>
                  </a:extLst>
                </a:gridCol>
              </a:tblGrid>
              <a:tr h="63792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Уровень начального общего образования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Уровень основного общего образования</a:t>
                      </a:r>
                      <a:endParaRPr lang="ru-RU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6979369"/>
                  </a:ext>
                </a:extLst>
              </a:tr>
              <a:tr h="4719032">
                <a:tc gridSpan="2"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п. 31.1 ФГОС НОО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п. 32.1 ФГОС ООО</a:t>
                      </a:r>
                    </a:p>
                    <a:p>
                      <a:pPr marL="0" algn="just" defTabSz="457200" rtl="0" eaLnBrk="1" latinLnBrk="0" hangingPunct="1"/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Рабочие программы учебных предметов, учебных курсов (в том числе внеурочной деятельности), учебных модулей 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должны включать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marL="0" algn="just" defTabSz="457200" rtl="0" eaLnBrk="1" latinLnBrk="0" hangingPunct="1"/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содержание</a:t>
                      </a:r>
                      <a:r>
                        <a:rPr lang="ru-RU" sz="1800" b="1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учебного предмета, учебного курса (в том числе внеурочной деятельности), учебного модуля;</a:t>
                      </a:r>
                    </a:p>
                    <a:p>
                      <a:pPr marL="0" algn="just" defTabSz="457200" rtl="0" eaLnBrk="1" latinLnBrk="0" hangingPunct="1"/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планируемые результаты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освоения учебного предмета, учебного курса (в том числе внеурочной деятельности), учебного модуля;</a:t>
                      </a:r>
                    </a:p>
                    <a:p>
                      <a:pPr marL="0" algn="just" defTabSz="457200" rtl="0" eaLnBrk="1" latinLnBrk="0" hangingPunct="1"/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тематическое планирование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указанием </a:t>
                      </a:r>
                      <a:r>
                        <a:rPr lang="ru-RU" sz="1800" b="1" i="1" u="none" strike="noStrike" kern="1200" baseline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количества академических часов, отводимых на освоение каждой темы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учебного предмета, учебного курса (в том числе внеурочной деятельности), учебного модуля и </a:t>
                      </a:r>
                      <a:r>
                        <a:rPr lang="ru-RU" sz="2200" b="1" i="1" u="sng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возможность использования по этой теме электронных (цифровых) образовательных ресурсов</a:t>
                      </a:r>
                      <a:r>
                        <a:rPr lang="ru-RU" sz="2400" b="1" i="0" u="none" strike="noStrike" kern="1200" baseline="0" dirty="0" smtClean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являющихся учебно-методическими материалами (мультимедийные программы, электронные учебники и задачники, электронные библиотеки, виртуальные лаборатории, игровые программы, коллекции цифровых образовательных ресурсов), используемыми для обучения и воспитания различных групп пользователей, представленными в электронном (цифровом) виде и реализующими дидактические возможности ИКТ, содержание которых соответствует законодательству об образовании.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6399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191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51369" y="165238"/>
            <a:ext cx="9356615" cy="6614932"/>
          </a:xfrm>
        </p:spPr>
        <p:txBody>
          <a:bodyPr anchor="t">
            <a:normAutofit/>
          </a:bodyPr>
          <a:lstStyle/>
          <a:p>
            <a:r>
              <a:rPr lang="ru-RU" sz="27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27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</a:t>
            </a:r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://edsoo.ru/</a:t>
            </a:r>
            <a:b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1088350"/>
            <a:ext cx="4745620" cy="576965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422183"/>
              </p:ext>
            </p:extLst>
          </p:nvPr>
        </p:nvGraphicFramePr>
        <p:xfrm>
          <a:off x="251369" y="1088350"/>
          <a:ext cx="5327628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7511">
                  <a:extLst>
                    <a:ext uri="{9D8B030D-6E8A-4147-A177-3AD203B41FA5}">
                      <a16:colId xmlns:a16="http://schemas.microsoft.com/office/drawing/2014/main" val="641901781"/>
                    </a:ext>
                  </a:extLst>
                </a:gridCol>
                <a:gridCol w="2450117">
                  <a:extLst>
                    <a:ext uri="{9D8B030D-6E8A-4147-A177-3AD203B41FA5}">
                      <a16:colId xmlns:a16="http://schemas.microsoft.com/office/drawing/2014/main" val="3452033549"/>
                    </a:ext>
                  </a:extLst>
                </a:gridCol>
              </a:tblGrid>
              <a:tr h="35678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ООП НОО</a:t>
                      </a:r>
                      <a:endParaRPr lang="ru-RU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ООП ООО</a:t>
                      </a:r>
                      <a:endParaRPr lang="ru-RU" sz="18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8477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Русский язык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Литературное чтение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Иностранный язык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Окружающий мир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ОРК и СЭ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ИЗО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ФЗК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Русский язык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Иностранный язык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Информатика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Обществознание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География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ИЗО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ФЗК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ОБЖ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422037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5934670"/>
            <a:ext cx="63750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программы </a:t>
            </a: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разработаны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Родной язык/литература, </a:t>
            </a:r>
          </a:p>
          <a:p>
            <a:r>
              <a:rPr lang="ru-RU" b="1" i="1" dirty="0" smtClean="0">
                <a:latin typeface="Times New Roman" panose="02020603050405020304" pitchFamily="18" charset="0"/>
              </a:rPr>
              <a:t>второй </a:t>
            </a:r>
            <a:r>
              <a:rPr lang="ru-RU" b="1" i="1" dirty="0">
                <a:latin typeface="Times New Roman" panose="02020603050405020304" pitchFamily="18" charset="0"/>
              </a:rPr>
              <a:t>иностранный </a:t>
            </a:r>
            <a:r>
              <a:rPr lang="ru-RU" b="1" i="1" dirty="0" smtClean="0">
                <a:latin typeface="Times New Roman" panose="02020603050405020304" pitchFamily="18" charset="0"/>
              </a:rPr>
              <a:t>язык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(проект)</a:t>
            </a:r>
          </a:p>
          <a:p>
            <a:r>
              <a:rPr lang="ru-RU" sz="1600" b="1" dirty="0">
                <a:latin typeface="Times New Roman" panose="02020603050405020304" pitchFamily="18" charset="0"/>
              </a:rPr>
              <a:t>в стадии </a:t>
            </a:r>
            <a:r>
              <a:rPr lang="ru-RU" sz="1600" b="1" dirty="0" smtClean="0">
                <a:latin typeface="Times New Roman" panose="02020603050405020304" pitchFamily="18" charset="0"/>
              </a:rPr>
              <a:t>разработки </a:t>
            </a:r>
            <a:r>
              <a:rPr lang="ru-RU" b="1" i="1" dirty="0" smtClean="0">
                <a:latin typeface="Times New Roman" panose="02020603050405020304" pitchFamily="18" charset="0"/>
              </a:rPr>
              <a:t>- ОДНК НР, программы углублен. уровня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981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51369" y="165238"/>
            <a:ext cx="9356615" cy="6692762"/>
          </a:xfrm>
        </p:spPr>
        <p:txBody>
          <a:bodyPr anchor="t">
            <a:normAutofit/>
          </a:bodyPr>
          <a:lstStyle/>
          <a:p>
            <a:pPr lvl="0"/>
            <a:r>
              <a:rPr lang="ru-RU" sz="27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27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</a:t>
            </a:r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://edsoo.ru/</a:t>
            </a:r>
            <a:b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alt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Уровень </a:t>
            </a:r>
            <a:r>
              <a:rPr lang="ru-RU" alt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начального общего образования</a:t>
            </a:r>
            <a:r>
              <a:rPr lang="ru-RU" altLang="ru-RU" sz="1800" dirty="0">
                <a:solidFill>
                  <a:schemeClr val="tx1"/>
                </a:solidFill>
              </a:rPr>
              <a:t/>
            </a:r>
            <a:br>
              <a:rPr lang="ru-RU" altLang="ru-RU" sz="1800" dirty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2542706"/>
              </p:ext>
            </p:extLst>
          </p:nvPr>
        </p:nvGraphicFramePr>
        <p:xfrm>
          <a:off x="1331090" y="1657917"/>
          <a:ext cx="7592991" cy="52984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61768">
                  <a:extLst>
                    <a:ext uri="{9D8B030D-6E8A-4147-A177-3AD203B41FA5}">
                      <a16:colId xmlns:a16="http://schemas.microsoft.com/office/drawing/2014/main" val="3901737655"/>
                    </a:ext>
                  </a:extLst>
                </a:gridCol>
                <a:gridCol w="910201">
                  <a:extLst>
                    <a:ext uri="{9D8B030D-6E8A-4147-A177-3AD203B41FA5}">
                      <a16:colId xmlns:a16="http://schemas.microsoft.com/office/drawing/2014/main" val="1582148681"/>
                    </a:ext>
                  </a:extLst>
                </a:gridCol>
                <a:gridCol w="910201">
                  <a:extLst>
                    <a:ext uri="{9D8B030D-6E8A-4147-A177-3AD203B41FA5}">
                      <a16:colId xmlns:a16="http://schemas.microsoft.com/office/drawing/2014/main" val="1383753439"/>
                    </a:ext>
                  </a:extLst>
                </a:gridCol>
                <a:gridCol w="910201">
                  <a:extLst>
                    <a:ext uri="{9D8B030D-6E8A-4147-A177-3AD203B41FA5}">
                      <a16:colId xmlns:a16="http://schemas.microsoft.com/office/drawing/2014/main" val="1866420505"/>
                    </a:ext>
                  </a:extLst>
                </a:gridCol>
                <a:gridCol w="900620">
                  <a:extLst>
                    <a:ext uri="{9D8B030D-6E8A-4147-A177-3AD203B41FA5}">
                      <a16:colId xmlns:a16="http://schemas.microsoft.com/office/drawing/2014/main" val="3961186713"/>
                    </a:ext>
                  </a:extLst>
                </a:gridCol>
              </a:tblGrid>
              <a:tr h="42711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предмета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часов за учебный год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4584881"/>
                  </a:ext>
                </a:extLst>
              </a:tr>
              <a:tr h="4184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класс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класс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класс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класс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97013027"/>
                  </a:ext>
                </a:extLst>
              </a:tr>
              <a:tr h="3317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39040254"/>
                  </a:ext>
                </a:extLst>
              </a:tr>
              <a:tr h="3317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Литературное чтение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3648481"/>
                  </a:ext>
                </a:extLst>
              </a:tr>
              <a:tr h="3317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Родной язык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3265048"/>
                  </a:ext>
                </a:extLst>
              </a:tr>
              <a:tr h="5677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Литературное чтение на родном языке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3306141"/>
                  </a:ext>
                </a:extLst>
              </a:tr>
              <a:tr h="3317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Иностранный язык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268378"/>
                  </a:ext>
                </a:extLst>
              </a:tr>
              <a:tr h="3317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942026"/>
                  </a:ext>
                </a:extLst>
              </a:tr>
              <a:tr h="3317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Окружающий мир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26447348"/>
                  </a:ext>
                </a:extLst>
              </a:tr>
              <a:tr h="56779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Основы религиозных культур и светской этики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3856097"/>
                  </a:ext>
                </a:extLst>
              </a:tr>
              <a:tr h="3317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Изобразительное искусство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23814038"/>
                  </a:ext>
                </a:extLst>
              </a:tr>
              <a:tr h="3317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6847658"/>
                  </a:ext>
                </a:extLst>
              </a:tr>
              <a:tr h="3317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10098855"/>
                  </a:ext>
                </a:extLst>
              </a:tr>
              <a:tr h="3317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8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7113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5284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51369" y="165238"/>
            <a:ext cx="10151276" cy="6692762"/>
          </a:xfrm>
        </p:spPr>
        <p:txBody>
          <a:bodyPr anchor="t">
            <a:normAutofit/>
          </a:bodyPr>
          <a:lstStyle/>
          <a:p>
            <a:pPr lvl="0"/>
            <a:r>
              <a:rPr lang="ru-RU" sz="27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27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</a:t>
            </a:r>
            <a:r>
              <a:rPr lang="ru-RU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https</a:t>
            </a:r>
            <a: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://edsoo.ru/</a:t>
            </a:r>
            <a:br>
              <a:rPr 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alt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Уровень основного общего </a:t>
            </a:r>
            <a:r>
              <a:rPr lang="ru-RU" alt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</a:t>
            </a:r>
            <a:r>
              <a:rPr lang="ru-RU" altLang="ru-RU" sz="1800" dirty="0">
                <a:solidFill>
                  <a:schemeClr val="tx1"/>
                </a:solidFill>
              </a:rPr>
              <a:t/>
            </a:r>
            <a:br>
              <a:rPr lang="ru-RU" altLang="ru-RU" sz="1800" dirty="0">
                <a:solidFill>
                  <a:schemeClr val="tx1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71484" y="3191425"/>
            <a:ext cx="3674250" cy="1146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 (7-9 классы):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Алгебра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 102 час.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Геометрия – по 68 час.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Вероятность и статистика – по 34 час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14857"/>
              </p:ext>
            </p:extLst>
          </p:nvPr>
        </p:nvGraphicFramePr>
        <p:xfrm>
          <a:off x="420723" y="1622737"/>
          <a:ext cx="6281407" cy="53017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7608">
                  <a:extLst>
                    <a:ext uri="{9D8B030D-6E8A-4147-A177-3AD203B41FA5}">
                      <a16:colId xmlns:a16="http://schemas.microsoft.com/office/drawing/2014/main" val="1716707601"/>
                    </a:ext>
                  </a:extLst>
                </a:gridCol>
                <a:gridCol w="820328">
                  <a:extLst>
                    <a:ext uri="{9D8B030D-6E8A-4147-A177-3AD203B41FA5}">
                      <a16:colId xmlns:a16="http://schemas.microsoft.com/office/drawing/2014/main" val="1526866370"/>
                    </a:ext>
                  </a:extLst>
                </a:gridCol>
                <a:gridCol w="901521">
                  <a:extLst>
                    <a:ext uri="{9D8B030D-6E8A-4147-A177-3AD203B41FA5}">
                      <a16:colId xmlns:a16="http://schemas.microsoft.com/office/drawing/2014/main" val="797381021"/>
                    </a:ext>
                  </a:extLst>
                </a:gridCol>
                <a:gridCol w="785612">
                  <a:extLst>
                    <a:ext uri="{9D8B030D-6E8A-4147-A177-3AD203B41FA5}">
                      <a16:colId xmlns:a16="http://schemas.microsoft.com/office/drawing/2014/main" val="585501248"/>
                    </a:ext>
                  </a:extLst>
                </a:gridCol>
                <a:gridCol w="904422">
                  <a:extLst>
                    <a:ext uri="{9D8B030D-6E8A-4147-A177-3AD203B41FA5}">
                      <a16:colId xmlns:a16="http://schemas.microsoft.com/office/drawing/2014/main" val="1716005954"/>
                    </a:ext>
                  </a:extLst>
                </a:gridCol>
                <a:gridCol w="671916">
                  <a:extLst>
                    <a:ext uri="{9D8B030D-6E8A-4147-A177-3AD203B41FA5}">
                      <a16:colId xmlns:a16="http://schemas.microsoft.com/office/drawing/2014/main" val="584617415"/>
                    </a:ext>
                  </a:extLst>
                </a:gridCol>
              </a:tblGrid>
              <a:tr h="21392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предмета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часов за учебный год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8071250"/>
                  </a:ext>
                </a:extLst>
              </a:tr>
              <a:tr h="4432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 класс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класс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класс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класс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класс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2566164643"/>
                  </a:ext>
                </a:extLst>
              </a:tr>
              <a:tr h="2250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Русский язык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170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2528571188"/>
                  </a:ext>
                </a:extLst>
              </a:tr>
              <a:tr h="2250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Литература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102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1262909542"/>
                  </a:ext>
                </a:extLst>
              </a:tr>
              <a:tr h="2250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Родной язык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68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98808261"/>
                  </a:ext>
                </a:extLst>
              </a:tr>
              <a:tr h="2250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Родная литература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34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50837786"/>
                  </a:ext>
                </a:extLst>
              </a:tr>
              <a:tr h="2250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Иностранный язык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102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2532933764"/>
                  </a:ext>
                </a:extLst>
              </a:tr>
              <a:tr h="2250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Математика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170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755329722"/>
                  </a:ext>
                </a:extLst>
              </a:tr>
              <a:tr h="2250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Информатика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2415088648"/>
                  </a:ext>
                </a:extLst>
              </a:tr>
              <a:tr h="2250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68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3344235396"/>
                  </a:ext>
                </a:extLst>
              </a:tr>
              <a:tr h="2250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Обществознание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1097882100"/>
                  </a:ext>
                </a:extLst>
              </a:tr>
              <a:tr h="2250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География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34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4285730508"/>
                  </a:ext>
                </a:extLst>
              </a:tr>
              <a:tr h="2250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Физика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165452698"/>
                  </a:ext>
                </a:extLst>
              </a:tr>
              <a:tr h="2250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4115839563"/>
                  </a:ext>
                </a:extLst>
              </a:tr>
              <a:tr h="2250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Биология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34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2401280556"/>
                  </a:ext>
                </a:extLst>
              </a:tr>
              <a:tr h="34031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ИЗО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34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997290685"/>
                  </a:ext>
                </a:extLst>
              </a:tr>
              <a:tr h="2250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34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2469847880"/>
                  </a:ext>
                </a:extLst>
              </a:tr>
              <a:tr h="2250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Технология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68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1796694685"/>
                  </a:ext>
                </a:extLst>
              </a:tr>
              <a:tr h="2250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102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840159822"/>
                  </a:ext>
                </a:extLst>
              </a:tr>
              <a:tr h="2609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ОБЖ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–</a:t>
                      </a: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extLst>
                  <a:ext uri="{0D108BD9-81ED-4DB2-BD59-A6C34878D82A}">
                    <a16:rowId xmlns:a16="http://schemas.microsoft.com/office/drawing/2014/main" val="1138859861"/>
                  </a:ext>
                </a:extLst>
              </a:tr>
              <a:tr h="376479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ОДНК НР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примерная рабочая программа в стадии разработки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585" marR="4858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8771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97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259523" y="262360"/>
            <a:ext cx="7939668" cy="82890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общеобразовательная программа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10955" y="1203075"/>
            <a:ext cx="9565058" cy="5229921"/>
          </a:xfrm>
        </p:spPr>
        <p:txBody>
          <a:bodyPr>
            <a:normAutofit lnSpcReduction="10000"/>
          </a:bodyPr>
          <a:lstStyle/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Федеральный закон от 29.12.2012 № 273-ФЗ «Об образовании в Российской Федерации» </a:t>
            </a:r>
            <a:endParaRPr lang="ru-RU" sz="20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ru-RU" sz="2000" b="1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статья 2. </a:t>
            </a:r>
            <a:r>
              <a:rPr lang="ru-RU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понятия, используемые в настоящем Федеральном законе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образовательная программа - комплекс основных характеристик образования (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объем, содержание, планируемые результаты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организационно-педагогических условий, который представлен в виде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учебного плана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календарного учебного графика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рабочих программ учебных предметов, курсов, дисциплин (модулей)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иных компонентов,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оценочных и методических материалов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в предусмотренных настоящим Федеральным законом случаях в виде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рабочей программы воспитания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календарного плана воспитательной работы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 аттестации</a:t>
            </a:r>
          </a:p>
          <a:p>
            <a:pPr marL="0" indent="0" algn="r">
              <a:buNone/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(п. 9 в ред. Федерального закона от 31.07.2020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№304-ФЗ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6216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51369" y="165238"/>
            <a:ext cx="9356615" cy="6614932"/>
          </a:xfrm>
        </p:spPr>
        <p:txBody>
          <a:bodyPr anchor="t">
            <a:normAutofit/>
          </a:bodyPr>
          <a:lstStyle/>
          <a:p>
            <a:r>
              <a:rPr lang="ru-RU" sz="27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образовательные программы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основные образовательные программы</a:t>
            </a:r>
            <a:b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https://edsoo.ru/Normativnie_dokumenti.htm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примерная основная образовательная</a:t>
            </a:r>
            <a:b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начального общего образования</a:t>
            </a:r>
            <a:b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примерная основная образовательная</a:t>
            </a:r>
            <a:b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начального общего образования</a:t>
            </a:r>
            <a:b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(протокол ФУМО от 18.03.2022 №1/22)</a:t>
            </a:r>
            <a:b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Примерные основные образовательные 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программы</a:t>
            </a:r>
            <a:b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размещены 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Федеральном реестре 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примерных основных </a:t>
            </a:r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общеобразовательных программ 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</a:t>
            </a: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https://fgosreestr.ru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4"/>
          <a:srcRect l="34761" t="14991" r="10907" b="4458"/>
          <a:stretch/>
        </p:blipFill>
        <p:spPr bwMode="auto">
          <a:xfrm>
            <a:off x="6169984" y="1496291"/>
            <a:ext cx="4131685" cy="52838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3175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479" y="299975"/>
            <a:ext cx="10125306" cy="60285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Адаптированная основная образовательная программа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02166" y="902826"/>
            <a:ext cx="9980341" cy="6481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детей с ограниченными возможностями здоровья</a:t>
            </a:r>
            <a:endParaRPr lang="ru-RU" sz="26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02165" y="1322622"/>
            <a:ext cx="10880201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Федеральный закон от 29.12.2012 № 273-ФЗ «Об образовании в Российской Федерации»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2000" b="1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статья 2. Основные понятия, используемые в настоящем Федеральном законе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2165" y="2481607"/>
            <a:ext cx="917844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28)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адаптированная образовательная программа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образовательная программа, адаптированная для обучения </a:t>
            </a:r>
            <a:r>
              <a:rPr 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лиц с ограниченными возможностями здоровья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особенностей их психофизического развития, индивидуальных возможностей и при необходимости обеспечивающая коррекцию нарушений развития и социальную адаптацию указанных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45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51369" y="165238"/>
            <a:ext cx="9356615" cy="6614932"/>
          </a:xfrm>
        </p:spPr>
        <p:txBody>
          <a:bodyPr anchor="t">
            <a:normAutofit/>
          </a:bodyPr>
          <a:lstStyle/>
          <a:p>
            <a:r>
              <a:rPr lang="ru-RU" sz="27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Адаптированная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образовательная программа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детей с ограниченными возможностями здоровья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239822"/>
              </p:ext>
            </p:extLst>
          </p:nvPr>
        </p:nvGraphicFramePr>
        <p:xfrm>
          <a:off x="251369" y="1917401"/>
          <a:ext cx="10090366" cy="33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9775">
                  <a:extLst>
                    <a:ext uri="{9D8B030D-6E8A-4147-A177-3AD203B41FA5}">
                      <a16:colId xmlns:a16="http://schemas.microsoft.com/office/drawing/2014/main" val="2308426989"/>
                    </a:ext>
                  </a:extLst>
                </a:gridCol>
                <a:gridCol w="9020591">
                  <a:extLst>
                    <a:ext uri="{9D8B030D-6E8A-4147-A177-3AD203B41FA5}">
                      <a16:colId xmlns:a16="http://schemas.microsoft.com/office/drawing/2014/main" val="3912234587"/>
                    </a:ext>
                  </a:extLst>
                </a:gridCol>
              </a:tblGrid>
              <a:tr h="47260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 НОО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 ООО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5353631"/>
                  </a:ext>
                </a:extLst>
              </a:tr>
              <a:tr h="2619880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осуществляется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п.12 При обучении обучающихся с ОВЗ Организация разрабатывает </a:t>
                      </a:r>
                      <a:r>
                        <a:rPr lang="ru-RU" sz="22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адаптированную программу основного общего образования </a:t>
                      </a:r>
                      <a:r>
                        <a:rPr lang="ru-RU" sz="22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(одну или несколько) в соответствии со ФГОС с учетом соответствующих примерных адаптированных программ основного общего образования.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п. 33.1 Общий объем аудиторной работы обучающихся с ОВЗ в случае увеличения срока обучения на один год </a:t>
                      </a:r>
                      <a:r>
                        <a:rPr lang="ru-RU" sz="22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</a:t>
                      </a:r>
                      <a:r>
                        <a:rPr lang="ru-RU" sz="22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может составлять </a:t>
                      </a:r>
                      <a:r>
                        <a:rPr lang="ru-RU" sz="2200" b="1" i="0" u="none" strike="noStrike" kern="1200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менее 6018 академических часов за шесть учебных лет</a:t>
                      </a:r>
                      <a:r>
                        <a:rPr lang="ru-RU" sz="22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ru-RU" sz="2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0174366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51369" y="5409081"/>
            <a:ext cx="104638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уровне начального общего образования реализуется ФГОС НОО ОВЗ, утвержденный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приказом </a:t>
            </a:r>
            <a:r>
              <a:rPr lang="ru-RU" sz="2400" b="1" dirty="0" err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Минобрнауки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России от 19.12.2014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№1598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92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51369" y="165238"/>
            <a:ext cx="9356615" cy="6692762"/>
          </a:xfrm>
        </p:spPr>
        <p:txBody>
          <a:bodyPr anchor="t">
            <a:normAutofit/>
          </a:bodyPr>
          <a:lstStyle/>
          <a:p>
            <a:pPr lvl="0" defTabSz="914400" eaLnBrk="0" fontAlgn="base" hangingPunct="0">
              <a:spcAft>
                <a:spcPct val="0"/>
              </a:spcAft>
            </a:pPr>
            <a:r>
              <a:rPr lang="ru-RU" sz="27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Адаптированная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образовательная программа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детей с ограниченными возможностями здоровья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Уровень основного общего образования</a:t>
            </a:r>
            <a:r>
              <a:rPr lang="ru-RU" altLang="ru-RU" sz="2000" dirty="0" smtClean="0">
                <a:solidFill>
                  <a:schemeClr val="tx1"/>
                </a:solidFill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</a:rPr>
            </a:br>
            <a:r>
              <a:rPr lang="ru-RU" alt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п. 33.1 ФГОС ООО</a:t>
            </a:r>
            <a:br>
              <a:rPr lang="ru-RU" alt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269135"/>
              </p:ext>
            </p:extLst>
          </p:nvPr>
        </p:nvGraphicFramePr>
        <p:xfrm>
          <a:off x="251369" y="2171879"/>
          <a:ext cx="9897185" cy="469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8107">
                  <a:extLst>
                    <a:ext uri="{9D8B030D-6E8A-4147-A177-3AD203B41FA5}">
                      <a16:colId xmlns:a16="http://schemas.microsoft.com/office/drawing/2014/main" val="1976816548"/>
                    </a:ext>
                  </a:extLst>
                </a:gridCol>
                <a:gridCol w="6839078">
                  <a:extLst>
                    <a:ext uri="{9D8B030D-6E8A-4147-A177-3AD203B41FA5}">
                      <a16:colId xmlns:a16="http://schemas.microsoft.com/office/drawing/2014/main" val="20357549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Обучающиеся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ОВЗ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Возможные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изменения в учебный план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6258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глухие и слабослышащие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исключение</a:t>
                      </a: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из обязательных для изучения учебных предметов учебного предмета «</a:t>
                      </a:r>
                      <a:r>
                        <a:rPr lang="ru-RU" sz="20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Музыка</a:t>
                      </a: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9117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глухие и слабослышащие, с ТНР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включение</a:t>
                      </a: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 предметную область «Русский язык и литература» обязательного для изучения учебного предмета «</a:t>
                      </a:r>
                      <a:r>
                        <a:rPr lang="ru-RU" sz="20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речи</a:t>
                      </a: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5706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глухие и слабослышащие, с ТНР, с НОДА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изменение </a:t>
                      </a:r>
                      <a:r>
                        <a:rPr lang="ru-RU" sz="20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сроков и продолжительности </a:t>
                      </a: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изучения </a:t>
                      </a:r>
                      <a:r>
                        <a:rPr lang="ru-RU" sz="20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иностранного языка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10879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все обучающиеся с ОВЗ</a:t>
                      </a:r>
                    </a:p>
                    <a:p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исключение учебного предмета «Физическая культура» и включение учебного предмета «</a:t>
                      </a:r>
                      <a:r>
                        <a:rPr lang="ru-RU" sz="20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Адаптивная физическая культура</a:t>
                      </a:r>
                      <a:r>
                        <a:rPr lang="ru-RU" sz="20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32248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296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51369" y="165238"/>
            <a:ext cx="9356615" cy="6692762"/>
          </a:xfrm>
        </p:spPr>
        <p:txBody>
          <a:bodyPr anchor="t">
            <a:normAutofit/>
          </a:bodyPr>
          <a:lstStyle/>
          <a:p>
            <a:pPr lvl="0" defTabSz="914400" eaLnBrk="0" fontAlgn="base" hangingPunct="0">
              <a:spcAft>
                <a:spcPct val="0"/>
              </a:spcAft>
            </a:pPr>
            <a:r>
              <a:rPr lang="ru-RU" sz="27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результаты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 41 ФГОС НОО, п. 42 ФГОС ООО</a:t>
            </a:r>
            <a:b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969939"/>
              </p:ext>
            </p:extLst>
          </p:nvPr>
        </p:nvGraphicFramePr>
        <p:xfrm>
          <a:off x="0" y="1287887"/>
          <a:ext cx="12192000" cy="55701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87910">
                  <a:extLst>
                    <a:ext uri="{9D8B030D-6E8A-4147-A177-3AD203B41FA5}">
                      <a16:colId xmlns:a16="http://schemas.microsoft.com/office/drawing/2014/main" val="2144259704"/>
                    </a:ext>
                  </a:extLst>
                </a:gridCol>
                <a:gridCol w="7504090">
                  <a:extLst>
                    <a:ext uri="{9D8B030D-6E8A-4147-A177-3AD203B41FA5}">
                      <a16:colId xmlns:a16="http://schemas.microsoft.com/office/drawing/2014/main" val="2026950871"/>
                    </a:ext>
                  </a:extLst>
                </a:gridCol>
              </a:tblGrid>
              <a:tr h="294577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Было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Стало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94" marR="66894" marT="0" marB="0"/>
                </a:tc>
                <a:extLst>
                  <a:ext uri="{0D108BD9-81ED-4DB2-BD59-A6C34878D82A}">
                    <a16:rowId xmlns:a16="http://schemas.microsoft.com/office/drawing/2014/main" val="1540835056"/>
                  </a:ext>
                </a:extLst>
              </a:tr>
              <a:tr h="52755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 Личностные результаты освоения ООП НОО должны отражать: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формирование основ российской гражданской идентичности, чувства гордости за свою Родину, российский народ и историю России, осознание своей этнической и национальной принадлежности; формирование ценностей многонационального российского общества; становление гуманистических и демократических ценностных ориентаций;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формирование целостного, социально ориентированного взгляда на мир в его органичном единстве и разнообразии природы, народов, культур и религий;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формирование уважительного отношения к иному мнению, истории и культуре других народов;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4)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&lt;…&gt;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41.1.</a:t>
                      </a:r>
                      <a:r>
                        <a:rPr lang="ru-RU" sz="16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Личностные результаты </a:t>
                      </a:r>
                      <a:r>
                        <a:rPr lang="ru-RU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освоения программы НОО должны отражать готовность обучающихся руководствоваться ценностями и приобретение первоначального опыта деятельности на их основе, в том числе в части: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41.1.1. Гражданско-патриотического воспитания: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становление ценностного отношения к своей Родине - России;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осознание своей этнокультурной и российской гражданской идентичности;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сопричастность к прошлому, настоящему и будущему своей страны и родного края;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уважение к своему и другим народам;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первоначальные представления о человеке как члене общества, о правах и ответственности, уважении и достоинстве человека, о нравственно-этических нормах поведения и правилах межличностных отношений.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  <a:tabLst>
                          <a:tab pos="151130" algn="l"/>
                          <a:tab pos="254635" algn="l"/>
                        </a:tabLs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духовно-нравственного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воспитания;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  <a:tabLst>
                          <a:tab pos="151130" algn="l"/>
                          <a:tab pos="254635" algn="l"/>
                        </a:tabLs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эстетического воспитания;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  <a:tabLst>
                          <a:tab pos="151130" algn="l"/>
                          <a:tab pos="254635" algn="l"/>
                        </a:tabLs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физического воспитания, формирования культуры здоровья и эмоционального благополучия;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  <a:tabLst>
                          <a:tab pos="151130" algn="l"/>
                          <a:tab pos="254635" algn="l"/>
                        </a:tabLs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трудового воспитания;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  <a:tabLst>
                          <a:tab pos="151130" algn="l"/>
                          <a:tab pos="254635" algn="l"/>
                        </a:tabLs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экологического воспитания;</a:t>
                      </a: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"/>
                        <a:tabLst>
                          <a:tab pos="151130" algn="l"/>
                          <a:tab pos="254635" algn="l"/>
                        </a:tabLs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ценности научного 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познания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94" marR="66894" marT="0" marB="0"/>
                </a:tc>
                <a:extLst>
                  <a:ext uri="{0D108BD9-81ED-4DB2-BD59-A6C34878D82A}">
                    <a16:rowId xmlns:a16="http://schemas.microsoft.com/office/drawing/2014/main" val="2473762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7096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51369" y="165238"/>
            <a:ext cx="9356615" cy="6692762"/>
          </a:xfrm>
        </p:spPr>
        <p:txBody>
          <a:bodyPr anchor="t">
            <a:normAutofit/>
          </a:bodyPr>
          <a:lstStyle/>
          <a:p>
            <a:pPr lvl="0" defTabSz="914400" eaLnBrk="0" fontAlgn="base" hangingPunct="0">
              <a:spcAft>
                <a:spcPct val="0"/>
              </a:spcAft>
            </a:pPr>
            <a:r>
              <a:rPr lang="ru-RU" sz="27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u="sng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етапредметные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результаты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 42 ФГОС НОО, п. 43 ФГОС ООО</a:t>
            </a:r>
            <a:b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786929"/>
              </p:ext>
            </p:extLst>
          </p:nvPr>
        </p:nvGraphicFramePr>
        <p:xfrm>
          <a:off x="0" y="1287887"/>
          <a:ext cx="12192000" cy="56584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45487">
                  <a:extLst>
                    <a:ext uri="{9D8B030D-6E8A-4147-A177-3AD203B41FA5}">
                      <a16:colId xmlns:a16="http://schemas.microsoft.com/office/drawing/2014/main" val="2144259704"/>
                    </a:ext>
                  </a:extLst>
                </a:gridCol>
                <a:gridCol w="7246513">
                  <a:extLst>
                    <a:ext uri="{9D8B030D-6E8A-4147-A177-3AD203B41FA5}">
                      <a16:colId xmlns:a16="http://schemas.microsoft.com/office/drawing/2014/main" val="2026950871"/>
                    </a:ext>
                  </a:extLst>
                </a:gridCol>
              </a:tblGrid>
              <a:tr h="294577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Было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Стало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94" marR="66894" marT="0" marB="0"/>
                </a:tc>
                <a:extLst>
                  <a:ext uri="{0D108BD9-81ED-4DB2-BD59-A6C34878D82A}">
                    <a16:rowId xmlns:a16="http://schemas.microsoft.com/office/drawing/2014/main" val="1540835056"/>
                  </a:ext>
                </a:extLst>
              </a:tr>
              <a:tr h="52755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Метапредметные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результаты освоения ООП ООО должны отражать: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умение самостоятельно определять цели своего обучения, ставить и формулировать для себя новые задачи в учебе и познавательной деятельности, развивать мотивы и интересы своей познавательной деятельности;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умение самостоятельно планировать пути достижения целей, в том числе альтернативные, осознанно выбирать наиболее эффективные способы решения учебных и познавательных задач;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умение соотносить свои действия с планируемыми результатами, осуществлять контроль своей деятельности в процессе достижения результата, определять способы действий в рамках предложенных условий и требований, корректировать свои действия в соответствии с изменяющейся ситуацией;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4)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&lt;…&gt;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43. </a:t>
                      </a:r>
                      <a:r>
                        <a:rPr lang="ru-RU" sz="1800" b="1" i="0" u="none" strike="noStrike" kern="1200" baseline="0" dirty="0" err="1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Метапредметные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результаты</a:t>
                      </a:r>
                      <a:r>
                        <a:rPr lang="ru-RU" sz="18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освоения программы ООО, в том числе адаптированной, должны отражать: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43.1. Овладение 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универсальными учебными познавательными действиями</a:t>
                      </a:r>
                      <a:r>
                        <a:rPr lang="ru-RU" sz="18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r>
                        <a:rPr lang="ru-RU" sz="1800" b="1" i="1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1) базовые логические действия:</a:t>
                      </a:r>
                    </a:p>
                    <a:p>
                      <a:r>
                        <a:rPr lang="ru-RU" sz="1800" b="1" i="1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2) базовые исследовательские действия;</a:t>
                      </a:r>
                    </a:p>
                    <a:p>
                      <a:r>
                        <a:rPr lang="ru-RU" sz="1800" b="1" i="1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3) работа с информацией.</a:t>
                      </a:r>
                    </a:p>
                    <a:p>
                      <a:r>
                        <a:rPr lang="ru-RU" sz="18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43.2. Овладение </a:t>
                      </a:r>
                      <a:r>
                        <a:rPr lang="ru-RU" sz="18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универсальными учебными коммуникативными действиями</a:t>
                      </a:r>
                      <a:r>
                        <a:rPr lang="ru-RU" sz="18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800" b="1" i="1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общение;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1800" b="1" i="1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совместная деятельность.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43.3. Овладение </a:t>
                      </a:r>
                      <a:r>
                        <a:rPr lang="ru-RU" sz="18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универсальными учебными регулятивными действиями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marL="3429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800" b="1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самоорганизация;</a:t>
                      </a:r>
                    </a:p>
                    <a:p>
                      <a:pPr marL="3429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800" b="1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самоконтроль;</a:t>
                      </a:r>
                    </a:p>
                    <a:p>
                      <a:pPr marL="3429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800" b="1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эмоциональный интеллект;</a:t>
                      </a:r>
                    </a:p>
                    <a:p>
                      <a:pPr marL="3429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800" b="1" i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принятие себя и других</a:t>
                      </a:r>
                    </a:p>
                    <a:p>
                      <a:pPr marL="3429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endParaRPr lang="ru-RU" sz="16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94" marR="66894" marT="0" marB="0"/>
                </a:tc>
                <a:extLst>
                  <a:ext uri="{0D108BD9-81ED-4DB2-BD59-A6C34878D82A}">
                    <a16:rowId xmlns:a16="http://schemas.microsoft.com/office/drawing/2014/main" val="2473762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613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51370" y="0"/>
            <a:ext cx="11205524" cy="6858000"/>
          </a:xfrm>
        </p:spPr>
        <p:txBody>
          <a:bodyPr anchor="t">
            <a:normAutofit/>
          </a:bodyPr>
          <a:lstStyle/>
          <a:p>
            <a:pPr lvl="0" defTabSz="914400" eaLnBrk="0" fontAlgn="base" hangingPunct="0">
              <a:spcAft>
                <a:spcPct val="0"/>
              </a:spcAft>
            </a:pPr>
            <a:r>
              <a:rPr lang="ru-RU" sz="27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римерная основная образовательная программа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основного общего образования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u="sng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u="sng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етапредметные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процедурой итоговой оценки достижения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результатов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итогового индивидуального проекта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рассматриваться как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допуск к  ГИА.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заимствования текста работы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(плагиата)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указания ссылок на источник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к защите не допускается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в процессе специально организованной деятельности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комиссии образовательной организации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школьной конференции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 проекта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оцениваются по итогам рассмотрения комиссией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представленного продукта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краткой пояснительной запиской,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 и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отзыва руководителя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211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51369" y="165238"/>
            <a:ext cx="9356615" cy="6692762"/>
          </a:xfrm>
        </p:spPr>
        <p:txBody>
          <a:bodyPr anchor="t">
            <a:normAutofit/>
          </a:bodyPr>
          <a:lstStyle/>
          <a:p>
            <a:pPr lvl="0" defTabSz="914400" eaLnBrk="0" fontAlgn="base" hangingPunct="0">
              <a:spcAft>
                <a:spcPct val="0"/>
              </a:spcAft>
            </a:pPr>
            <a:r>
              <a:rPr lang="ru-RU" sz="27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</a:t>
            </a:r>
            <a:b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результаты</a:t>
            </a:r>
            <a: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 43 ФГОС НОО, п. 44 ФГОС ООО</a:t>
            </a:r>
            <a:b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401755"/>
              </p:ext>
            </p:extLst>
          </p:nvPr>
        </p:nvGraphicFramePr>
        <p:xfrm>
          <a:off x="0" y="1287887"/>
          <a:ext cx="12192000" cy="66856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45487">
                  <a:extLst>
                    <a:ext uri="{9D8B030D-6E8A-4147-A177-3AD203B41FA5}">
                      <a16:colId xmlns:a16="http://schemas.microsoft.com/office/drawing/2014/main" val="2144259704"/>
                    </a:ext>
                  </a:extLst>
                </a:gridCol>
                <a:gridCol w="7246513">
                  <a:extLst>
                    <a:ext uri="{9D8B030D-6E8A-4147-A177-3AD203B41FA5}">
                      <a16:colId xmlns:a16="http://schemas.microsoft.com/office/drawing/2014/main" val="2026950871"/>
                    </a:ext>
                  </a:extLst>
                </a:gridCol>
              </a:tblGrid>
              <a:tr h="294577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Было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Стало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94" marR="66894" marT="0" marB="0"/>
                </a:tc>
                <a:extLst>
                  <a:ext uri="{0D108BD9-81ED-4DB2-BD59-A6C34878D82A}">
                    <a16:rowId xmlns:a16="http://schemas.microsoft.com/office/drawing/2014/main" val="1540835056"/>
                  </a:ext>
                </a:extLst>
              </a:tr>
              <a:tr h="527553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 </a:t>
                      </a:r>
                      <a:r>
                        <a:rPr lang="ru-RU" sz="16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Метапредметные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результаты освоения ООП ООО должны отражать: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умение самостоятельно определять цели своего обучения, ставить и формулировать для себя новые задачи в учебе и познавательной деятельности, развивать мотивы и интересы своей познавательной деятельности;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 умение самостоятельно планировать пути достижения целей, в том числе альтернативные, осознанно выбирать наиболее эффективные способы решения учебных и познавательных задач;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умение соотносить свои действия с планируемыми результатами, осуществлять контроль своей деятельности в процессе достижения результата, определять способы действий в рамках предложенных условий и требований, корректировать свои действия в соответствии с изменяющейся ситуацией;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4)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&lt;…&gt;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894" marR="66894" marT="0" marB="0"/>
                </a:tc>
                <a:tc>
                  <a:txBody>
                    <a:bodyPr/>
                    <a:lstStyle/>
                    <a:p>
                      <a:r>
                        <a:rPr lang="ru-RU" sz="16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43.3. Предметные результаты по учебному предмету </a:t>
                      </a:r>
                      <a:r>
                        <a:rPr lang="ru-RU" sz="1600" b="1" i="0" u="none" strike="noStrike" kern="1200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"Иностранный язык" </a:t>
                      </a:r>
                      <a:r>
                        <a:rPr lang="ru-RU" sz="16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предметной области "Иностранный язык" должны быть ориентированы на применение знаний, умений и навыков в типичных учебных ситуациях и реальных жизненных условиях, отражать </a:t>
                      </a:r>
                      <a:r>
                        <a:rPr lang="ru-RU" sz="1600" b="1" i="0" u="none" strike="noStrike" kern="1200" baseline="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сформированность</a:t>
                      </a:r>
                      <a:r>
                        <a:rPr lang="ru-RU" sz="16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иноязычной коммуникативной компетенции на элементарном уровне в совокупности ее составляющих - речевой, языковой, социокультурной, компенсаторной, </a:t>
                      </a:r>
                      <a:r>
                        <a:rPr lang="ru-RU" sz="1600" b="1" i="0" u="none" strike="noStrike" kern="1200" baseline="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метапредметной</a:t>
                      </a:r>
                      <a:r>
                        <a:rPr lang="ru-RU" sz="16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(учебно-познавательной) и должны обеспечивать:</a:t>
                      </a:r>
                    </a:p>
                    <a:p>
                      <a:r>
                        <a:rPr lang="en-US" sz="16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&lt;…&gt;</a:t>
                      </a:r>
                      <a:endParaRPr lang="ru-RU" sz="1600" b="1" i="0" u="none" strike="noStrike" kern="1200" baseline="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смысловое чтение: читать вслух и понимать учебные и адаптированные аутентичные тексты объемом до 80 слов, построенные на изученном языковом материале, соблюдая правила чтения и правильную интонацию; читать про себя и понимать основное содержание учебных и адаптированных аутентичных текстов объемом до 160 слов, содержащих отдельные незнакомые слова, не препятствующие решению коммуникативной задачи; определять тему, главную мысль, назначение текста; извлекать из прочитанного текста запрашиваемую информацию фактического характера (в пределах изученного); читать </a:t>
                      </a:r>
                      <a:r>
                        <a:rPr lang="ru-RU" sz="1600" b="1" i="0" u="none" strike="noStrike" kern="1200" baseline="0" dirty="0" err="1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несплошные</a:t>
                      </a:r>
                      <a:r>
                        <a:rPr lang="ru-RU" sz="16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тексты (простые таблицы) и понимать представленную в них информацию;</a:t>
                      </a:r>
                    </a:p>
                    <a:p>
                      <a:r>
                        <a:rPr lang="ru-RU" sz="16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письменная речь: владеть техникой письма; заполнять простые анкеты и формуляры с указанием личной информации в соответствии с нормами, принятыми в стране/странах изучаемого языка; писать электронное сообщение личного характера объемом до 40 слов с опорой на предъявленный педагогическим работником образец;</a:t>
                      </a:r>
                    </a:p>
                    <a:p>
                      <a:pPr marL="0" marR="0" indent="0" algn="just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&lt;…&gt;</a:t>
                      </a:r>
                      <a:endParaRPr lang="ru-RU" sz="1600" b="1" i="0" u="none" strike="noStrike" kern="1200" baseline="0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34290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arenR"/>
                      </a:pPr>
                      <a:endParaRPr lang="ru-RU" sz="16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6894" marR="66894" marT="0" marB="0"/>
                </a:tc>
                <a:extLst>
                  <a:ext uri="{0D108BD9-81ED-4DB2-BD59-A6C34878D82A}">
                    <a16:rowId xmlns:a16="http://schemas.microsoft.com/office/drawing/2014/main" val="2473762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62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556" y="299975"/>
            <a:ext cx="7389446" cy="102264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02166" y="902826"/>
            <a:ext cx="9980341" cy="419796"/>
          </a:xfrm>
        </p:spPr>
        <p:txBody>
          <a:bodyPr>
            <a:normAutofit fontScale="62500" lnSpcReduction="20000"/>
          </a:bodyPr>
          <a:lstStyle/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Федеральный закон от 29.12.2012 № 273-ФЗ «Об образовании в Российской Федерации»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6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705196" y="1217587"/>
            <a:ext cx="1088020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статья </a:t>
            </a:r>
            <a:r>
              <a:rPr lang="ru-RU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Образовательные программы</a:t>
            </a:r>
            <a:endParaRPr lang="ru-RU" sz="20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05196" y="1786148"/>
            <a:ext cx="917844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7.2. При разработке основной общеобразовательной программы организация, осуществляющая образовательную деятельность,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вправе предусмотреть применение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реализации соответствующей образовательной программы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примерного учебного плана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(или)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примерного календарного учебного графика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(или)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примерных рабочих программ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учебных предметов, курсов, дисциплин (модулей), включенных в соответствующую примерную основную общеобразовательную программу.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случае такая учебно-методическая документация не разрабатывается.</a:t>
            </a:r>
          </a:p>
          <a:p>
            <a:pPr algn="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(часть 7.2 введена Федеральным законом от 02.07.2021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№322-ФЗ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5167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2166" y="299975"/>
            <a:ext cx="8671836" cy="102264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Сроки перехода на ФГОС-2021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705196" y="1371475"/>
            <a:ext cx="108802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578" y="1171420"/>
            <a:ext cx="97116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Министерства просвещения Российской Федерации от 15.02.2022 №АЗ-113/03 «О направлении методических рекомендаций»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826618"/>
              </p:ext>
            </p:extLst>
          </p:nvPr>
        </p:nvGraphicFramePr>
        <p:xfrm>
          <a:off x="257578" y="2820344"/>
          <a:ext cx="9813701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7137">
                  <a:extLst>
                    <a:ext uri="{9D8B030D-6E8A-4147-A177-3AD203B41FA5}">
                      <a16:colId xmlns:a16="http://schemas.microsoft.com/office/drawing/2014/main" val="3189362334"/>
                    </a:ext>
                  </a:extLst>
                </a:gridCol>
                <a:gridCol w="824248">
                  <a:extLst>
                    <a:ext uri="{9D8B030D-6E8A-4147-A177-3AD203B41FA5}">
                      <a16:colId xmlns:a16="http://schemas.microsoft.com/office/drawing/2014/main" val="334654699"/>
                    </a:ext>
                  </a:extLst>
                </a:gridCol>
                <a:gridCol w="772733">
                  <a:extLst>
                    <a:ext uri="{9D8B030D-6E8A-4147-A177-3AD203B41FA5}">
                      <a16:colId xmlns:a16="http://schemas.microsoft.com/office/drawing/2014/main" val="2582405505"/>
                    </a:ext>
                  </a:extLst>
                </a:gridCol>
                <a:gridCol w="721217">
                  <a:extLst>
                    <a:ext uri="{9D8B030D-6E8A-4147-A177-3AD203B41FA5}">
                      <a16:colId xmlns:a16="http://schemas.microsoft.com/office/drawing/2014/main" val="2398029424"/>
                    </a:ext>
                  </a:extLst>
                </a:gridCol>
                <a:gridCol w="734095">
                  <a:extLst>
                    <a:ext uri="{9D8B030D-6E8A-4147-A177-3AD203B41FA5}">
                      <a16:colId xmlns:a16="http://schemas.microsoft.com/office/drawing/2014/main" val="432858271"/>
                    </a:ext>
                  </a:extLst>
                </a:gridCol>
                <a:gridCol w="798491">
                  <a:extLst>
                    <a:ext uri="{9D8B030D-6E8A-4147-A177-3AD203B41FA5}">
                      <a16:colId xmlns:a16="http://schemas.microsoft.com/office/drawing/2014/main" val="3598993262"/>
                    </a:ext>
                  </a:extLst>
                </a:gridCol>
                <a:gridCol w="875763">
                  <a:extLst>
                    <a:ext uri="{9D8B030D-6E8A-4147-A177-3AD203B41FA5}">
                      <a16:colId xmlns:a16="http://schemas.microsoft.com/office/drawing/2014/main" val="2217445842"/>
                    </a:ext>
                  </a:extLst>
                </a:gridCol>
                <a:gridCol w="837127">
                  <a:extLst>
                    <a:ext uri="{9D8B030D-6E8A-4147-A177-3AD203B41FA5}">
                      <a16:colId xmlns:a16="http://schemas.microsoft.com/office/drawing/2014/main" val="1181669155"/>
                    </a:ext>
                  </a:extLst>
                </a:gridCol>
                <a:gridCol w="811369">
                  <a:extLst>
                    <a:ext uri="{9D8B030D-6E8A-4147-A177-3AD203B41FA5}">
                      <a16:colId xmlns:a16="http://schemas.microsoft.com/office/drawing/2014/main" val="2541338046"/>
                    </a:ext>
                  </a:extLst>
                </a:gridCol>
                <a:gridCol w="901521">
                  <a:extLst>
                    <a:ext uri="{9D8B030D-6E8A-4147-A177-3AD203B41FA5}">
                      <a16:colId xmlns:a16="http://schemas.microsoft.com/office/drawing/2014/main" val="35786298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Класс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7386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2022/2023 учебный год</a:t>
                      </a:r>
                    </a:p>
                    <a:p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9559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2023/2024 учебный год</a:t>
                      </a:r>
                    </a:p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0629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2024/2025 учебный год</a:t>
                      </a:r>
                    </a:p>
                    <a:p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91004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518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0016686" cy="13208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Федеральные государственные образовательные стандарты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713361"/>
            <a:ext cx="9481427" cy="3189249"/>
          </a:xfrm>
        </p:spPr>
        <p:txBody>
          <a:bodyPr>
            <a:normAutofit fontScale="925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просвещения Российской Федерации от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31.05.2021 № 286 «Об утверждении федерального государственного образовательного стандарта начального общего образования»;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просвещения Российской Федерации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31.05.2021 № 287 «Об утверждении федерального государственного образовательного стандарта основного общего образования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r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803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556" y="299975"/>
            <a:ext cx="7389446" cy="102264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Сроки перехода на ФГОС-2021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705196" y="1371475"/>
            <a:ext cx="108802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578" y="1048175"/>
            <a:ext cx="103249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 </a:t>
            </a:r>
            <a:r>
              <a:rPr lang="ru-RU" sz="20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Минпросвещения</a:t>
            </a:r>
            <a:r>
              <a:rPr lang="ru-RU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России от 31.05.2021 №286 «Об утверждении федерального государственного образовательного стандарта начального общего образования»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4358" y="2718633"/>
            <a:ext cx="95596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ункт 2 приказов №286 и №287:</a:t>
            </a:r>
          </a:p>
          <a:p>
            <a:pPr algn="just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становить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что: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организация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вправе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в соответствии с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обучение лиц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зачисленных до вступления в силу настоящего приказа, -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их согласия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несовершеннолетних обучающихся,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зачисленных до вступления в силу настоящего приказа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согласия их родителей (законных представителей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7578" y="1883404"/>
            <a:ext cx="9933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 </a:t>
            </a:r>
            <a:r>
              <a:rPr lang="ru-RU" sz="2000" b="1" i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Минпросвещения</a:t>
            </a:r>
            <a:r>
              <a:rPr lang="ru-RU" sz="2000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России от 31.05.2021 №287 «Об утверждении федерального государственного образовательного стандарта основного общего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97121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339799" y="2557706"/>
            <a:ext cx="7766936" cy="2590026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b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1451312" y="2727915"/>
            <a:ext cx="7655423" cy="11248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 algn="just">
              <a:buNone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7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9204" y="644324"/>
            <a:ext cx="8819909" cy="54786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Общее  в ФГОС-2009/2010 и ФГОС-2021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109" y="1512407"/>
            <a:ext cx="9723863" cy="5345593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основой организации образовательной деятельности в соответствии с обновленными ФГОС НОО и ФГОС ООО остается системно-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сохраняется привычная структура образовательной программы, рабочих программ и курсов внеурочной деятельности;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остается неизменной структура требований к результатам реализации основных образовательных программ, состоящая из групп требований к предметным,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метапредметным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 личностным результатам;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комплексных образовательных результатов осуществляется посредством использования в образовательном процессе проектной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939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556" y="609600"/>
            <a:ext cx="7389446" cy="71302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858644" y="1157468"/>
            <a:ext cx="9361801" cy="48838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планы начального общего и основного общего образования</a:t>
            </a:r>
            <a:endParaRPr lang="ru-RU" sz="22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540499"/>
              </p:ext>
            </p:extLst>
          </p:nvPr>
        </p:nvGraphicFramePr>
        <p:xfrm>
          <a:off x="590310" y="2291786"/>
          <a:ext cx="9630135" cy="39101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10045">
                  <a:extLst>
                    <a:ext uri="{9D8B030D-6E8A-4147-A177-3AD203B41FA5}">
                      <a16:colId xmlns:a16="http://schemas.microsoft.com/office/drawing/2014/main" val="2642258000"/>
                    </a:ext>
                  </a:extLst>
                </a:gridCol>
                <a:gridCol w="3210045">
                  <a:extLst>
                    <a:ext uri="{9D8B030D-6E8A-4147-A177-3AD203B41FA5}">
                      <a16:colId xmlns:a16="http://schemas.microsoft.com/office/drawing/2014/main" val="3412160863"/>
                    </a:ext>
                  </a:extLst>
                </a:gridCol>
                <a:gridCol w="3210045">
                  <a:extLst>
                    <a:ext uri="{9D8B030D-6E8A-4147-A177-3AD203B41FA5}">
                      <a16:colId xmlns:a16="http://schemas.microsoft.com/office/drawing/2014/main" val="1174180936"/>
                    </a:ext>
                  </a:extLst>
                </a:gridCol>
              </a:tblGrid>
              <a:tr h="741870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образования</a:t>
                      </a: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Было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marL="45720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Стало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0408176"/>
                  </a:ext>
                </a:extLst>
              </a:tr>
              <a:tr h="1619555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начального общего образования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2904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часов – </a:t>
                      </a:r>
                    </a:p>
                    <a:p>
                      <a:pPr marL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более 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3345</a:t>
                      </a:r>
                      <a:r>
                        <a:rPr lang="ru-RU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часов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менее </a:t>
                      </a:r>
                      <a:r>
                        <a:rPr lang="ru-RU" sz="20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2954 </a:t>
                      </a:r>
                      <a:r>
                        <a:rPr lang="ru-RU" sz="20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часов – </a:t>
                      </a:r>
                    </a:p>
                    <a:p>
                      <a:pPr marL="0" algn="l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более </a:t>
                      </a:r>
                      <a:r>
                        <a:rPr lang="ru-RU" sz="20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3190</a:t>
                      </a:r>
                      <a:r>
                        <a:rPr lang="ru-RU" sz="20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часов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56816609"/>
                  </a:ext>
                </a:extLst>
              </a:tr>
              <a:tr h="1312162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Уровень основного </a:t>
                      </a:r>
                      <a:r>
                        <a:rPr lang="ru-RU" sz="2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общего </a:t>
                      </a:r>
                      <a:r>
                        <a:rPr lang="ru-RU" sz="2000" b="1" kern="1200" dirty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образования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менее </a:t>
                      </a:r>
                      <a:r>
                        <a:rPr lang="ru-RU" sz="20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5267</a:t>
                      </a:r>
                      <a:r>
                        <a:rPr lang="ru-RU" sz="20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часов – </a:t>
                      </a:r>
                    </a:p>
                    <a:p>
                      <a:pPr marL="0" algn="l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более </a:t>
                      </a:r>
                      <a:r>
                        <a:rPr lang="ru-RU" sz="20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6020 </a:t>
                      </a:r>
                      <a:r>
                        <a:rPr lang="ru-RU" sz="20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часов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менее </a:t>
                      </a:r>
                      <a:r>
                        <a:rPr lang="ru-RU" sz="20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5058 </a:t>
                      </a:r>
                      <a:r>
                        <a:rPr lang="ru-RU" sz="20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часов – </a:t>
                      </a:r>
                    </a:p>
                    <a:p>
                      <a:pPr marL="0" algn="l" defTabSz="4572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 более </a:t>
                      </a:r>
                      <a:r>
                        <a:rPr lang="ru-RU" sz="20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5549</a:t>
                      </a:r>
                      <a:r>
                        <a:rPr lang="ru-RU" sz="2000" b="1" kern="12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kern="1200" dirty="0">
                          <a:solidFill>
                            <a:schemeClr val="dk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часов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170643"/>
                  </a:ext>
                </a:extLst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810225" y="1646113"/>
            <a:ext cx="86421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</a:t>
            </a:r>
            <a:r>
              <a:rPr kumimoji="0" lang="ru-RU" altLang="ru-RU" sz="24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Изменилось общее количество часов за весь период обучения      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13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556" y="609600"/>
            <a:ext cx="7389446" cy="71302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02166" y="1322622"/>
            <a:ext cx="9980341" cy="47187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планы начального общего и основного общего образования</a:t>
            </a:r>
          </a:p>
          <a:p>
            <a:pPr marL="0" indent="0">
              <a:buNone/>
            </a:pPr>
            <a:endParaRPr lang="ru-RU" sz="26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412595" y="1924610"/>
            <a:ext cx="9581259" cy="4216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Уточнены роль и место отдельных учебных предметов, а также их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наименование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Родной язык и родная литература</a:t>
            </a:r>
            <a:r>
              <a:rPr lang="ru-RU" altLang="ru-RU" sz="20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/литературное чтение на родном языке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alt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0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п. 32.1 ФГОС НОО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п. 33.1 ФГОС ООО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Организаций, в которых языком образования является русский язык, изучение родного языка и родной литературы из числа языков народов Российской Федерации, государственных языков республик Российской Федерации осуществляется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возможностей Организации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заявлению родителей (законных представителей)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несовершеннолетних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обучающихся»</a:t>
            </a:r>
            <a:endParaRPr kumimoji="0" lang="ru-RU" altLang="ru-RU" sz="20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0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556" y="609600"/>
            <a:ext cx="7389446" cy="71302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02166" y="1322622"/>
            <a:ext cx="9980341" cy="55353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план основного общего образования</a:t>
            </a:r>
          </a:p>
          <a:p>
            <a:pPr marL="0" indent="0">
              <a:buNone/>
            </a:pPr>
            <a:endParaRPr lang="ru-RU" sz="26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02166" y="2198933"/>
            <a:ext cx="9121697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Уточнены роль и место отдельных учебных предметов, а также их наименование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Второй иностранный язык</a:t>
            </a:r>
            <a:endParaRPr lang="ru-RU" altLang="ru-RU" sz="20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alt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п. 33.1 ФГОС ООО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«Изучение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второго иностранного языка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перечня, предлагаемого Организацией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осуществляется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заявлению обучающихся, родителей (законных представителей)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несовершеннолетних обучающихся и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в Организации необходимых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04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2166" y="320232"/>
            <a:ext cx="8671836" cy="71302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ФГОС-2021  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02167" y="1033254"/>
            <a:ext cx="9121696" cy="56569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план основного общего образования</a:t>
            </a:r>
          </a:p>
          <a:p>
            <a:pPr marL="0" indent="0">
              <a:buNone/>
            </a:pPr>
            <a:endParaRPr lang="ru-RU" sz="2600" b="1" u="sng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602166" y="1801978"/>
            <a:ext cx="9121697" cy="390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Уточнены роль и место отдельных учебных предметов, а также их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наименование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Математика</a:t>
            </a:r>
            <a:endParaRPr lang="ru-RU" altLang="ru-RU" sz="20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alt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alt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п. 33.1 ФГОС ООО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«Математика»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предметной области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«Математика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информатика»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«Алгебра»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(7-9 классы);</a:t>
            </a:r>
          </a:p>
          <a:p>
            <a:pPr algn="just"/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«Геометрия»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(7-9 классы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«Вероятность и статистика»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(7-9 классы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90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4556" y="381966"/>
            <a:ext cx="7389446" cy="82268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Учебно-методическое обеспечение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22258" y="963283"/>
            <a:ext cx="9815050" cy="581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письмо Министерства просвещения Российской Федерации от 11.11.2021 № 03-1899 «Об обеспечении учебными изданиями (учебниками и учебными пособиями) обучающихся в 2022/23 учебном году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»: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перехода на обновленные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ФГОС-2021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использованы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любые учебно-методические комплекты, включенные в федеральный </a:t>
            </a:r>
            <a:r>
              <a:rPr lang="ru-RU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tooltip="Приказ Минпросвещения России от 20.05.2020 N 254 (ред. от 23.12.2020) &quot;Об утверждении федерального перечня учебников, допущенных к использованию при реализации имеющих государственную аккредитацию образовательных программ начального общего, основного обще"/>
              </a:rPr>
              <a:t>п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tooltip="Приказ Минпросвещения России от 20.05.2020 N 254 (ред. от 23.12.2020) &quot;Об утверждении федерального перечня учебников, допущенных к использованию при реализации имеющих государственную аккредитацию образовательных программ начального общего, основного обще"/>
              </a:rPr>
              <a:t>еречень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этом особое внимание должно быть уделено изменению методики преподавания учебных предметов при одновременном использовании дополнительных учебных, дидактических материалов, ориентированных на формирование предметных,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личностных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результатов»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Приказ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Минпросвещения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России от 20.05.2020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№254 "Об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утверждении федерального перечня учебников, допущенных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 организациями, осуществляющими образовательную деятельность"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36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Фиолетовый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янец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2019</TotalTime>
  <Words>3113</Words>
  <Application>Microsoft Office PowerPoint</Application>
  <PresentationFormat>Широкоэкранный</PresentationFormat>
  <Paragraphs>520</Paragraphs>
  <Slides>31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9" baseType="lpstr">
      <vt:lpstr>Arial</vt:lpstr>
      <vt:lpstr>Calibri</vt:lpstr>
      <vt:lpstr>Symbol</vt:lpstr>
      <vt:lpstr>Times New Roman</vt:lpstr>
      <vt:lpstr>Trebuchet MS</vt:lpstr>
      <vt:lpstr>Wingdings</vt:lpstr>
      <vt:lpstr>Wingdings 3</vt:lpstr>
      <vt:lpstr>Аспект</vt:lpstr>
      <vt:lpstr>   Требования к образовательным программам в условиях перехода на новые федеральные государственные образовательные стандарты начального общего и основного общего образования</vt:lpstr>
      <vt:lpstr>Основная общеобразовательная программа</vt:lpstr>
      <vt:lpstr>Федеральные государственные образовательные стандарты </vt:lpstr>
      <vt:lpstr>Общее  в ФГОС-2009/2010 и ФГОС-2021</vt:lpstr>
      <vt:lpstr>Отличительные особенности ФГОС-2021  </vt:lpstr>
      <vt:lpstr>Отличительные особенности ФГОС-2021  </vt:lpstr>
      <vt:lpstr>Отличительные особенности ФГОС-2021  </vt:lpstr>
      <vt:lpstr>Отличительные особенности ФГОС-2021  </vt:lpstr>
      <vt:lpstr>Учебно-методическое обеспечение</vt:lpstr>
      <vt:lpstr>Отличительные особенности ФГОС-2021  </vt:lpstr>
      <vt:lpstr>Отличительные особенности ФГОС-2021  </vt:lpstr>
      <vt:lpstr>Учебно-методическое обеспечение</vt:lpstr>
      <vt:lpstr>Отличительные особенности ФГОС-2021  </vt:lpstr>
      <vt:lpstr>Отличительные особенности ФГОС-2021  </vt:lpstr>
      <vt:lpstr>Отличительные особенности ФГОС-2021  </vt:lpstr>
      <vt:lpstr>Отличительные особенности ФГОС-2021  </vt:lpstr>
      <vt:lpstr>                    Отличительные особенности ФГОС-2021  Примерные рабочие программы          https://edsoo.ru/    </vt:lpstr>
      <vt:lpstr>                    Отличительные особенности ФГОС-2021  Примерные рабочие программы          https://edsoo.ru/                      Уровень начального общего образования    </vt:lpstr>
      <vt:lpstr>                    Отличительные особенности ФГОС-2021  Примерные рабочие программы          https://edsoo.ru/                      Уровень основного общего образования    </vt:lpstr>
      <vt:lpstr>                    Основные образовательные программы  Примерные основные образовательные программы  https://edsoo.ru/Normativnie_dokumenti.htm  примерная основная образовательная программа начального общего образования  примерная основная образовательная программа начального общего образования                 (протокол ФУМО от 18.03.2022 №1/22)  Примерные основные образовательные программы размещены в Федеральном реестре  примерных основных общеобразовательных программ                        https://fgosreestr.ru</vt:lpstr>
      <vt:lpstr>Адаптированная основная образовательная программа</vt:lpstr>
      <vt:lpstr> Адаптированная основная образовательная программа  Обучение детей с ограниченными возможностями здоровья  </vt:lpstr>
      <vt:lpstr>          Адаптированная основная образовательная программа Обучение детей с ограниченными возможностями здоровья  Уровень основного общего образования п. 33.1 ФГОС ООО   </vt:lpstr>
      <vt:lpstr>                    Отличительные особенности ФГОС-2021  Личностные результаты п.  41 ФГОС НОО, п. 42 ФГОС ООО </vt:lpstr>
      <vt:lpstr>                    Отличительные особенности ФГОС-2021  Метапредметные результаты п.  42 ФГОС НОО, п. 43 ФГОС ООО </vt:lpstr>
      <vt:lpstr>          Примерная основная образовательная программа                                     основного общего образования  Метапредметные результаты  Основной процедурой итоговой оценки достижения метапредметных результатов является защита итогового индивидуального проекта,  которая может рассматриваться как допуск к  ГИА.  В случае заимствования текста работы (плагиата) без указания ссылок на источник проект к защите не допускается.   Защита проекта осуществляется в процессе специально организованной деятельности комиссии образовательной организации или на школьной конференции.   Результаты выполнения проекта оцениваются по итогам рассмотрения комиссией представленного продукта с краткой пояснительной запиской, презентации обучающегося и отзыва руководителя.</vt:lpstr>
      <vt:lpstr>                    Отличительные особенности ФГОС-2021  Предметные результаты п.  43 ФГОС НОО, п. 44 ФГОС ООО </vt:lpstr>
      <vt:lpstr>Отличительные особенности ФГОС-2021  </vt:lpstr>
      <vt:lpstr>Сроки перехода на ФГОС-2021</vt:lpstr>
      <vt:lpstr>Сроки перехода на ФГОС-2021</vt:lpstr>
      <vt:lpstr>Спасибо за внимание!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Качество образования – приоритетная задача современной школы </dc:title>
  <dc:creator>Tatyana Nikolaevna Solovjeva</dc:creator>
  <cp:lastModifiedBy>Tatyana Nikolaevna Solovjeva</cp:lastModifiedBy>
  <cp:revision>162</cp:revision>
  <cp:lastPrinted>2022-03-23T14:30:43Z</cp:lastPrinted>
  <dcterms:created xsi:type="dcterms:W3CDTF">2020-09-09T11:52:24Z</dcterms:created>
  <dcterms:modified xsi:type="dcterms:W3CDTF">2022-04-04T11:54:34Z</dcterms:modified>
</cp:coreProperties>
</file>