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4" r:id="rId2"/>
    <p:sldId id="273" r:id="rId3"/>
    <p:sldId id="272" r:id="rId4"/>
    <p:sldId id="259" r:id="rId5"/>
    <p:sldId id="260" r:id="rId6"/>
    <p:sldId id="268" r:id="rId7"/>
    <p:sldId id="267" r:id="rId8"/>
    <p:sldId id="269" r:id="rId9"/>
    <p:sldId id="270" r:id="rId10"/>
    <p:sldId id="271" r:id="rId11"/>
    <p:sldId id="265" r:id="rId12"/>
    <p:sldId id="266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48E6"/>
    <a:srgbClr val="CC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380" autoAdjust="0"/>
  </p:normalViewPr>
  <p:slideViewPr>
    <p:cSldViewPr>
      <p:cViewPr varScale="1">
        <p:scale>
          <a:sx n="94" d="100"/>
          <a:sy n="94" d="100"/>
        </p:scale>
        <p:origin x="-21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econda\Desktop\Track%20No09.mp3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econda\Desktop\Track%20No08.mp3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«</a:t>
            </a:r>
            <a:r>
              <a:rPr lang="ru-RU" sz="3200" dirty="0" smtClean="0"/>
              <a:t>Мы хорошо </a:t>
            </a:r>
            <a:r>
              <a:rPr lang="ru-RU" sz="3200" dirty="0" smtClean="0"/>
              <a:t>проводим время вместе»</a:t>
            </a:r>
            <a:br>
              <a:rPr lang="ru-RU" sz="3200" dirty="0" smtClean="0"/>
            </a:br>
            <a:r>
              <a:rPr lang="ru-RU" sz="3200" dirty="0" smtClean="0"/>
              <a:t>урок в 3 классе</a:t>
            </a:r>
            <a:br>
              <a:rPr lang="ru-RU" sz="3200" dirty="0" smtClean="0"/>
            </a:br>
            <a:r>
              <a:rPr lang="ru-RU" sz="3200" dirty="0" smtClean="0"/>
              <a:t>УМК «Английский в фокусе»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564904"/>
            <a:ext cx="7498080" cy="3683496"/>
          </a:xfrm>
        </p:spPr>
        <p:txBody>
          <a:bodyPr>
            <a:normAutofit lnSpcReduction="10000"/>
          </a:bodyPr>
          <a:lstStyle/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Автор: </a:t>
            </a:r>
            <a:r>
              <a:rPr lang="ru-RU" sz="2000" b="1" dirty="0" err="1" smtClean="0"/>
              <a:t>Варванская</a:t>
            </a:r>
            <a:r>
              <a:rPr lang="ru-RU" sz="2000" b="1" dirty="0" smtClean="0"/>
              <a:t>  Наталья Николаевна,</a:t>
            </a:r>
          </a:p>
          <a:p>
            <a:r>
              <a:rPr lang="ru-RU" sz="2000" b="1" dirty="0" smtClean="0"/>
              <a:t>учитель английского языка </a:t>
            </a:r>
          </a:p>
          <a:p>
            <a:r>
              <a:rPr lang="ru-RU" sz="2000" b="1" dirty="0" smtClean="0"/>
              <a:t>МОУ «Верхневолжская СОШ»</a:t>
            </a:r>
          </a:p>
          <a:p>
            <a:r>
              <a:rPr lang="ru-RU" sz="2000" b="1" dirty="0" smtClean="0"/>
              <a:t>п. </a:t>
            </a:r>
            <a:r>
              <a:rPr lang="ru-RU" sz="2000" b="1" dirty="0" err="1" smtClean="0"/>
              <a:t>Рязаново</a:t>
            </a:r>
            <a:endParaRPr lang="ru-RU" sz="20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60648"/>
            <a:ext cx="583247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Track No0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48680"/>
            <a:ext cx="864096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6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5.Постановка домашнего задания,  3 мин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упр.1,2 с.54 в рабочей тетради; с. 107, упр. 4 в учебнике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6. Рефлексия учебной деятельности, 2  мин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lesson is over. Goodbye!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используемых источников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447800"/>
            <a:ext cx="7674056" cy="4800600"/>
          </a:xfrm>
        </p:spPr>
        <p:txBody>
          <a:bodyPr/>
          <a:lstStyle/>
          <a:p>
            <a:r>
              <a:rPr lang="en-US" b="1" dirty="0" smtClean="0"/>
              <a:t>: </a:t>
            </a:r>
            <a:r>
              <a:rPr lang="en-US" dirty="0" smtClean="0"/>
              <a:t>Let me Share. </a:t>
            </a:r>
            <a:r>
              <a:rPr lang="ru-RU" dirty="0" smtClean="0"/>
              <a:t>Авторские </a:t>
            </a:r>
            <a:r>
              <a:rPr lang="ru-RU" dirty="0" err="1" smtClean="0"/>
              <a:t>материлы</a:t>
            </a:r>
            <a:r>
              <a:rPr lang="ru-RU" dirty="0" smtClean="0"/>
              <a:t> к УМК Английский в фокусе. 3 класс , рабочая тетрадь к УМК Английский в фокусе. 3 класс,</a:t>
            </a:r>
          </a:p>
          <a:p>
            <a:r>
              <a:rPr lang="ru-RU" dirty="0" err="1" smtClean="0"/>
              <a:t>Аудиокурс</a:t>
            </a:r>
            <a:r>
              <a:rPr lang="ru-RU" dirty="0" smtClean="0"/>
              <a:t> к УМК Английский в фокусе. 3 класс,</a:t>
            </a:r>
          </a:p>
          <a:p>
            <a:r>
              <a:rPr lang="ru-RU" dirty="0" smtClean="0"/>
              <a:t>книга для учителя, </a:t>
            </a:r>
          </a:p>
          <a:p>
            <a:r>
              <a:rPr lang="ru-RU" dirty="0" smtClean="0"/>
              <a:t>Авторские материалы к УМК Английский в фокусе. </a:t>
            </a:r>
            <a:r>
              <a:rPr lang="ru-RU" smtClean="0"/>
              <a:t>3 класс.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36912"/>
            <a:ext cx="8100392" cy="20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Смотреть исходно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996952"/>
            <a:ext cx="2743200" cy="36004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Организационный этап, </a:t>
            </a:r>
            <a:r>
              <a:rPr lang="en-US" dirty="0" smtClean="0"/>
              <a:t>1</a:t>
            </a:r>
            <a:r>
              <a:rPr lang="ru-RU" dirty="0" smtClean="0"/>
              <a:t> мин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Good morning!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Nice to see you!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How are you?</a:t>
            </a:r>
            <a:endParaRPr lang="ru-RU" sz="4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r">
              <a:buNone/>
            </a:pPr>
            <a:r>
              <a:rPr lang="en-US" b="1" i="1" dirty="0" smtClean="0"/>
              <a:t>Great!</a:t>
            </a:r>
          </a:p>
          <a:p>
            <a:pPr algn="r">
              <a:buNone/>
            </a:pPr>
            <a:r>
              <a:rPr lang="en-US" b="1" i="1" dirty="0" smtClean="0"/>
              <a:t>Good!</a:t>
            </a:r>
            <a:endParaRPr lang="ru-RU" b="1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2. Актуализация знаний. 4 мин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err="1" smtClean="0">
                <a:solidFill>
                  <a:srgbClr val="5048E6"/>
                </a:solidFill>
              </a:rPr>
              <a:t>play</a:t>
            </a:r>
            <a:r>
              <a:rPr lang="ru-RU" b="1" dirty="0" smtClean="0">
                <a:solidFill>
                  <a:srgbClr val="5048E6"/>
                </a:solidFill>
              </a:rPr>
              <a:t> </a:t>
            </a:r>
            <a:r>
              <a:rPr lang="ru-RU" b="1" dirty="0" err="1" smtClean="0">
                <a:solidFill>
                  <a:srgbClr val="5048E6"/>
                </a:solidFill>
              </a:rPr>
              <a:t>a</a:t>
            </a:r>
            <a:r>
              <a:rPr lang="ru-RU" b="1" dirty="0" smtClean="0">
                <a:solidFill>
                  <a:srgbClr val="5048E6"/>
                </a:solidFill>
              </a:rPr>
              <a:t> </a:t>
            </a:r>
            <a:r>
              <a:rPr lang="ru-RU" b="1" dirty="0" err="1" smtClean="0">
                <a:solidFill>
                  <a:srgbClr val="5048E6"/>
                </a:solidFill>
              </a:rPr>
              <a:t>game</a:t>
            </a:r>
            <a:r>
              <a:rPr lang="ru-RU" b="1" dirty="0" smtClean="0">
                <a:solidFill>
                  <a:srgbClr val="5048E6"/>
                </a:solidFill>
              </a:rPr>
              <a:t>, </a:t>
            </a:r>
            <a:r>
              <a:rPr lang="ru-RU" b="1" dirty="0" err="1" smtClean="0">
                <a:solidFill>
                  <a:srgbClr val="5048E6"/>
                </a:solidFill>
              </a:rPr>
              <a:t>drive</a:t>
            </a:r>
            <a:r>
              <a:rPr lang="ru-RU" b="1" dirty="0" smtClean="0">
                <a:solidFill>
                  <a:srgbClr val="5048E6"/>
                </a:solidFill>
              </a:rPr>
              <a:t> </a:t>
            </a:r>
            <a:r>
              <a:rPr lang="ru-RU" b="1" dirty="0" err="1" smtClean="0">
                <a:solidFill>
                  <a:srgbClr val="5048E6"/>
                </a:solidFill>
              </a:rPr>
              <a:t>a</a:t>
            </a:r>
            <a:r>
              <a:rPr lang="ru-RU" b="1" dirty="0" smtClean="0">
                <a:solidFill>
                  <a:srgbClr val="5048E6"/>
                </a:solidFill>
              </a:rPr>
              <a:t> </a:t>
            </a:r>
            <a:r>
              <a:rPr lang="ru-RU" b="1" dirty="0" err="1" smtClean="0">
                <a:solidFill>
                  <a:srgbClr val="5048E6"/>
                </a:solidFill>
              </a:rPr>
              <a:t>car</a:t>
            </a:r>
            <a:r>
              <a:rPr lang="ru-RU" b="1" dirty="0" smtClean="0">
                <a:solidFill>
                  <a:srgbClr val="5048E6"/>
                </a:solidFill>
              </a:rPr>
              <a:t>, </a:t>
            </a:r>
            <a:r>
              <a:rPr lang="ru-RU" b="1" dirty="0" err="1" smtClean="0">
                <a:solidFill>
                  <a:srgbClr val="5048E6"/>
                </a:solidFill>
              </a:rPr>
              <a:t>make</a:t>
            </a:r>
            <a:r>
              <a:rPr lang="ru-RU" b="1" dirty="0" smtClean="0">
                <a:solidFill>
                  <a:srgbClr val="5048E6"/>
                </a:solidFill>
              </a:rPr>
              <a:t> </a:t>
            </a:r>
            <a:r>
              <a:rPr lang="ru-RU" b="1" dirty="0" err="1" smtClean="0">
                <a:solidFill>
                  <a:srgbClr val="5048E6"/>
                </a:solidFill>
              </a:rPr>
              <a:t>a</a:t>
            </a:r>
            <a:r>
              <a:rPr lang="ru-RU" b="1" dirty="0" smtClean="0">
                <a:solidFill>
                  <a:srgbClr val="5048E6"/>
                </a:solidFill>
              </a:rPr>
              <a:t> </a:t>
            </a:r>
            <a:r>
              <a:rPr lang="ru-RU" b="1" dirty="0" err="1" smtClean="0">
                <a:solidFill>
                  <a:srgbClr val="5048E6"/>
                </a:solidFill>
              </a:rPr>
              <a:t>sandcastle</a:t>
            </a:r>
            <a:r>
              <a:rPr lang="ru-RU" b="1" dirty="0" smtClean="0">
                <a:solidFill>
                  <a:srgbClr val="5048E6"/>
                </a:solidFill>
              </a:rPr>
              <a:t>, </a:t>
            </a:r>
            <a:r>
              <a:rPr lang="ru-RU" b="1" dirty="0" err="1" smtClean="0">
                <a:solidFill>
                  <a:srgbClr val="5048E6"/>
                </a:solidFill>
              </a:rPr>
              <a:t>watch</a:t>
            </a:r>
            <a:r>
              <a:rPr lang="ru-RU" b="1" dirty="0" smtClean="0">
                <a:solidFill>
                  <a:srgbClr val="5048E6"/>
                </a:solidFill>
              </a:rPr>
              <a:t> TV, </a:t>
            </a:r>
            <a:r>
              <a:rPr lang="ru-RU" b="1" dirty="0" err="1" smtClean="0">
                <a:solidFill>
                  <a:srgbClr val="5048E6"/>
                </a:solidFill>
              </a:rPr>
              <a:t>paint</a:t>
            </a:r>
            <a:r>
              <a:rPr lang="ru-RU" b="1" dirty="0" smtClean="0">
                <a:solidFill>
                  <a:srgbClr val="5048E6"/>
                </a:solidFill>
              </a:rPr>
              <a:t> </a:t>
            </a:r>
            <a:r>
              <a:rPr lang="ru-RU" b="1" dirty="0" err="1" smtClean="0">
                <a:solidFill>
                  <a:srgbClr val="5048E6"/>
                </a:solidFill>
              </a:rPr>
              <a:t>a</a:t>
            </a:r>
            <a:r>
              <a:rPr lang="ru-RU" b="1" dirty="0" smtClean="0">
                <a:solidFill>
                  <a:srgbClr val="5048E6"/>
                </a:solidFill>
              </a:rPr>
              <a:t> </a:t>
            </a:r>
            <a:r>
              <a:rPr lang="ru-RU" b="1" dirty="0" err="1" smtClean="0">
                <a:solidFill>
                  <a:srgbClr val="5048E6"/>
                </a:solidFill>
              </a:rPr>
              <a:t>picture</a:t>
            </a:r>
            <a:r>
              <a:rPr lang="ru-RU" b="1" dirty="0" smtClean="0">
                <a:solidFill>
                  <a:srgbClr val="5048E6"/>
                </a:solidFill>
              </a:rPr>
              <a:t>, </a:t>
            </a:r>
            <a:r>
              <a:rPr lang="ru-RU" b="1" dirty="0" err="1" smtClean="0">
                <a:solidFill>
                  <a:srgbClr val="5048E6"/>
                </a:solidFill>
              </a:rPr>
              <a:t>face</a:t>
            </a:r>
            <a:r>
              <a:rPr lang="ru-RU" b="1" dirty="0" smtClean="0">
                <a:solidFill>
                  <a:srgbClr val="5048E6"/>
                </a:solidFill>
              </a:rPr>
              <a:t>/</a:t>
            </a:r>
            <a:r>
              <a:rPr lang="ru-RU" b="1" dirty="0" err="1" smtClean="0">
                <a:solidFill>
                  <a:srgbClr val="5048E6"/>
                </a:solidFill>
              </a:rPr>
              <a:t>clown</a:t>
            </a:r>
            <a:r>
              <a:rPr lang="ru-RU" b="1" dirty="0" smtClean="0">
                <a:solidFill>
                  <a:srgbClr val="5048E6"/>
                </a:solidFill>
              </a:rPr>
              <a:t>, </a:t>
            </a:r>
            <a:r>
              <a:rPr lang="en-US" b="1" dirty="0" smtClean="0">
                <a:solidFill>
                  <a:srgbClr val="5048E6"/>
                </a:solidFill>
              </a:rPr>
              <a:t>over there, you look so funny, with.</a:t>
            </a:r>
            <a:endParaRPr lang="ru-RU" b="1" dirty="0" smtClean="0">
              <a:solidFill>
                <a:srgbClr val="5048E6"/>
              </a:solidFill>
            </a:endParaRPr>
          </a:p>
          <a:p>
            <a:endParaRPr lang="ru-RU" dirty="0" smtClean="0"/>
          </a:p>
          <a:p>
            <a:r>
              <a:rPr lang="en-US" dirty="0" smtClean="0"/>
              <a:t>Look at the pictures and answer the question:</a:t>
            </a:r>
            <a:endParaRPr lang="ru-RU" dirty="0" smtClean="0"/>
          </a:p>
          <a:p>
            <a:r>
              <a:rPr lang="en-US" dirty="0" smtClean="0"/>
              <a:t>What are we going to talk about today?</a:t>
            </a:r>
            <a:endParaRPr lang="ru-RU" dirty="0" smtClean="0"/>
          </a:p>
          <a:p>
            <a:r>
              <a:rPr lang="en-US" dirty="0" smtClean="0"/>
              <a:t>Good, today we will learn and talk about some activities you like doing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3.</a:t>
            </a:r>
            <a:r>
              <a:rPr lang="ru-RU" sz="2700" dirty="0" smtClean="0"/>
              <a:t>  Актуализация и фиксирование индивидуального затруднения в пробном учебном действии.</a:t>
            </a:r>
            <a:br>
              <a:rPr lang="ru-RU" sz="2700" dirty="0" smtClean="0"/>
            </a:br>
            <a:r>
              <a:rPr lang="ru-RU" sz="2700" dirty="0" smtClean="0"/>
              <a:t>8 мин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Приложение 1</a:t>
            </a:r>
            <a:endParaRPr lang="en-US" dirty="0" smtClean="0"/>
          </a:p>
          <a:p>
            <a:r>
              <a:rPr lang="ru-RU" dirty="0" smtClean="0"/>
              <a:t>Приложение </a:t>
            </a:r>
            <a:r>
              <a:rPr lang="en-US" dirty="0" smtClean="0"/>
              <a:t>2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87625" y="1052736"/>
          <a:ext cx="7632847" cy="5472607"/>
        </p:xfrm>
        <a:graphic>
          <a:graphicData uri="http://schemas.openxmlformats.org/drawingml/2006/table">
            <a:tbl>
              <a:tblPr/>
              <a:tblGrid>
                <a:gridCol w="1766824"/>
                <a:gridCol w="2486744"/>
                <a:gridCol w="1789979"/>
                <a:gridCol w="1589300"/>
              </a:tblGrid>
              <a:tr h="841939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"/>
                          <a:ea typeface="Times New Roman"/>
                          <a:cs typeface="Times New Roman"/>
                        </a:rPr>
                        <a:t>играть в игру</a:t>
                      </a:r>
                      <a:endParaRPr lang="ru-RU" sz="1400" b="1" dirty="0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играть в игру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latin typeface="Arial"/>
                          <a:ea typeface="Times New Roman"/>
                          <a:cs typeface="Times New Roman"/>
                        </a:rPr>
                        <a:t>play a game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939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водить машину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водить машину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latin typeface="ITC Avant Garde Gothic"/>
                          <a:ea typeface="Times New Roman"/>
                          <a:cs typeface="Arial"/>
                        </a:rPr>
                        <a:t>drive a car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911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"/>
                          <a:ea typeface="Times New Roman"/>
                          <a:cs typeface="Times New Roman"/>
                        </a:rPr>
                        <a:t>строить замок из песка</a:t>
                      </a:r>
                      <a:endParaRPr lang="ru-RU" sz="1400" b="1" dirty="0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строить замок из песка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latin typeface="ITC Avant Garde Gothic"/>
                          <a:ea typeface="Times New Roman"/>
                          <a:cs typeface="Times New Roman"/>
                        </a:rPr>
                        <a:t>make a sandcastle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939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смотреть телевизор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смотреть телевизор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latin typeface="ITC Avant Garde Gothic"/>
                          <a:ea typeface="Times New Roman"/>
                          <a:cs typeface="Times New Roman"/>
                        </a:rPr>
                        <a:t>watch TV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939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рисовать картину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рисовать картину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latin typeface="ITC Avant Garde Gothic"/>
                          <a:ea typeface="Times New Roman"/>
                          <a:cs typeface="Times New Roman"/>
                        </a:rPr>
                        <a:t>paint a picture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970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лицо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лицо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latin typeface="ITC Avant Garde Gothic"/>
                          <a:ea typeface="Times New Roman"/>
                          <a:cs typeface="Times New Roman"/>
                        </a:rPr>
                        <a:t>face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970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клоун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"/>
                          <a:ea typeface="Times New Roman"/>
                          <a:cs typeface="Times New Roman"/>
                        </a:rPr>
                        <a:t>клоун</a:t>
                      </a:r>
                      <a:endParaRPr lang="ru-RU" sz="1400" b="1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latin typeface="ITC Avant Garde Gothic"/>
                          <a:ea typeface="Times New Roman"/>
                          <a:cs typeface="Times New Roman"/>
                        </a:rPr>
                        <a:t>clown</a:t>
                      </a:r>
                      <a:endParaRPr lang="ru-RU" sz="1400" b="1" dirty="0"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Проверь, как ты знаешь слова. 		 3 класс 			Урок 13а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ack No0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84368" y="1196752"/>
            <a:ext cx="936104" cy="93610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4. Этап открытия нового знания</a:t>
            </a:r>
            <a:r>
              <a:rPr lang="en-US" sz="3100" dirty="0" smtClean="0"/>
              <a:t>.</a:t>
            </a:r>
            <a:r>
              <a:rPr lang="ru-RU" sz="3100" dirty="0" smtClean="0"/>
              <a:t> 20 мин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15616" y="980728"/>
            <a:ext cx="7571184" cy="5688632"/>
          </a:xfrm>
        </p:spPr>
        <p:txBody>
          <a:bodyPr/>
          <a:lstStyle/>
          <a:p>
            <a:r>
              <a:rPr lang="en-US" dirty="0" smtClean="0"/>
              <a:t>Now, I’d like you to look at  page 106.</a:t>
            </a:r>
            <a:endParaRPr lang="ru-RU" dirty="0" smtClean="0"/>
          </a:p>
          <a:p>
            <a:r>
              <a:rPr lang="en-US" dirty="0" smtClean="0"/>
              <a:t>Listen to the song and point.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204864"/>
            <a:ext cx="54006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331640" y="280033"/>
            <a:ext cx="554461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making</a:t>
            </a:r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I’m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en-US" sz="4000" b="1" dirty="0" err="1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painting</a:t>
            </a:r>
            <a:r>
              <a:rPr lang="en-US" sz="4000" b="1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I’m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endParaRPr lang="ru-RU" sz="4000" b="1" dirty="0" smtClean="0">
              <a:solidFill>
                <a:srgbClr val="00B05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I’m</a:t>
            </a:r>
            <a:r>
              <a:rPr lang="ru-RU" sz="4000" b="1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playing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FF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a/tree </a:t>
            </a:r>
            <a:r>
              <a:rPr lang="en-US" sz="4000" b="1" dirty="0" smtClean="0">
                <a:solidFill>
                  <a:srgbClr val="CC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I’m</a:t>
            </a:r>
            <a:endParaRPr lang="ru-RU" sz="40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game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I’m/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/driving/a/car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picture</a:t>
            </a:r>
            <a:r>
              <a:rPr lang="ru-RU" sz="4000" b="1" dirty="0" smtClean="0">
                <a:solidFill>
                  <a:srgbClr val="FF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climbing/</a:t>
            </a:r>
            <a:r>
              <a:rPr lang="en-US" sz="4000" b="1" dirty="0" smtClean="0">
                <a:solidFill>
                  <a:srgbClr val="CC00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a/song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a/car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singing/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ru-RU" sz="4000" b="1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a/sandcastle</a:t>
            </a:r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I’m</a:t>
            </a:r>
            <a:endParaRPr lang="ru-RU" sz="4000" b="1" dirty="0" smtClean="0">
              <a:solidFill>
                <a:srgbClr val="00B05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051720" y="371897"/>
            <a:ext cx="532859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I’m/playing/a/game I’m/painting/a/picture I’m/making/a/sandcastle I’m/driving/a/car I’m/climbing/a/tree I’m/singing/a/song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96</TotalTime>
  <Words>319</Words>
  <Application>Microsoft Office PowerPoint</Application>
  <PresentationFormat>Экран (4:3)</PresentationFormat>
  <Paragraphs>66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«Мы хорошо проводим время вместе» урок в 3 классе УМК «Английский в фокусе»</vt:lpstr>
      <vt:lpstr>Слайд 2</vt:lpstr>
      <vt:lpstr>Организационный этап, 1 мин</vt:lpstr>
      <vt:lpstr>2. Актуализация знаний. 4 мин</vt:lpstr>
      <vt:lpstr>3.  Актуализация и фиксирование индивидуального затруднения в пробном учебном действии. 8 мин</vt:lpstr>
      <vt:lpstr>Слайд 6</vt:lpstr>
      <vt:lpstr>4. Этап открытия нового знания. 20 мин </vt:lpstr>
      <vt:lpstr>Слайд 8</vt:lpstr>
      <vt:lpstr>Слайд 9</vt:lpstr>
      <vt:lpstr>Слайд 10</vt:lpstr>
      <vt:lpstr>5.Постановка домашнего задания,  3 мин </vt:lpstr>
      <vt:lpstr>6. Рефлексия учебной деятельности, 2  мин</vt:lpstr>
      <vt:lpstr>Список используемых источников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Seconda</dc:creator>
  <cp:lastModifiedBy>ИМО</cp:lastModifiedBy>
  <cp:revision>31</cp:revision>
  <dcterms:created xsi:type="dcterms:W3CDTF">2022-03-25T17:32:45Z</dcterms:created>
  <dcterms:modified xsi:type="dcterms:W3CDTF">2022-10-17T08:37:48Z</dcterms:modified>
</cp:coreProperties>
</file>