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376" r:id="rId2"/>
    <p:sldId id="426" r:id="rId3"/>
    <p:sldId id="377" r:id="rId4"/>
    <p:sldId id="405" r:id="rId5"/>
    <p:sldId id="428" r:id="rId6"/>
    <p:sldId id="429" r:id="rId7"/>
    <p:sldId id="427" r:id="rId8"/>
    <p:sldId id="430" r:id="rId9"/>
    <p:sldId id="407" r:id="rId10"/>
    <p:sldId id="436" r:id="rId11"/>
    <p:sldId id="438" r:id="rId12"/>
    <p:sldId id="441" r:id="rId13"/>
    <p:sldId id="440" r:id="rId14"/>
    <p:sldId id="439" r:id="rId15"/>
    <p:sldId id="437" r:id="rId16"/>
    <p:sldId id="442" r:id="rId17"/>
    <p:sldId id="443" r:id="rId18"/>
    <p:sldId id="444" r:id="rId19"/>
    <p:sldId id="382" r:id="rId20"/>
    <p:sldId id="379" r:id="rId21"/>
    <p:sldId id="413" r:id="rId22"/>
    <p:sldId id="417" r:id="rId23"/>
    <p:sldId id="419" r:id="rId24"/>
    <p:sldId id="445" r:id="rId25"/>
    <p:sldId id="424" r:id="rId26"/>
    <p:sldId id="394" r:id="rId27"/>
    <p:sldId id="395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E2"/>
    <a:srgbClr val="000099"/>
    <a:srgbClr val="003399"/>
    <a:srgbClr val="CC0066"/>
    <a:srgbClr val="FF6600"/>
    <a:srgbClr val="009900"/>
    <a:srgbClr val="33CC33"/>
    <a:srgbClr val="FF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6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E26A4A-5E16-41E0-B11E-03C8E11099A0}" type="datetimeFigureOut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78AD26-0C7C-4D3F-AF22-6B799C83F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1432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78AD26-0C7C-4D3F-AF22-6B799C83F936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87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ED045-1C5B-4883-87A2-202ECB52C722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F2B3F-7977-4050-93F5-9AB04B6B6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3890-D420-4571-8FA9-272DCB997CCD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1225C-FCB2-48CC-90F3-5EE4C4602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9B5AE-3877-4D07-A853-F1C694F6C24C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E54C6-372B-4C2B-9AB3-CABD1F6AE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D301A-2680-4E0A-A906-3933AE7CBA38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3231-0022-4B7E-B994-48DFACCBD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1C736-3E87-4E97-813A-82637B5D1C11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DA416-01D8-410C-86F7-BDC632CDD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5B434-55E2-490B-8538-23DAEC4DA814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354C8-309B-4E52-9821-0EF972067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64CC-CCE8-4786-A0D9-A802041F29D6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4C228-8CB1-4BA3-BCA5-7D86C08D8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74487-7317-400A-A350-957BA55F6997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DB738-F529-4EEA-A277-F625B40FA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9CA9A-5133-4855-A49F-03E3826ED84E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14E88-5EB2-4132-9083-D606D77AC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E4069-6604-44F1-B867-246E15C1F556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0C182-F372-469F-AF06-0DF2473C4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981D-630E-43CC-963F-0DE5AE6888F6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7A92C-8E18-422A-9819-5794F3F6A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65AD7E-A225-4689-AE1D-59251332CDF5}" type="datetime1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E1BD9D-ACD6-4ED5-8D4D-663616ECD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85439" y="476672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Русский  язык  3 класс 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УМК  «Школа  России»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507008" y="1635696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Изменение имён прилагательных по родам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08972" y="4908287"/>
            <a:ext cx="40350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</a:t>
            </a:r>
            <a:br>
              <a:rPr lang="ru-RU" alt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</a:t>
            </a:r>
          </a:p>
          <a:p>
            <a:pPr algn="r"/>
            <a:r>
              <a:rPr lang="ru-RU" alt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МОУ «</a:t>
            </a:r>
            <a:r>
              <a:rPr lang="ru-RU" altLang="ru-RU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Щербининская</a:t>
            </a:r>
            <a:r>
              <a:rPr lang="ru-RU" alt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ООШ»</a:t>
            </a:r>
            <a:br>
              <a:rPr lang="ru-RU" alt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Туркина С.А.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13154"/>
            <a:ext cx="5364088" cy="281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04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pPr algn="l"/>
            <a:r>
              <a:rPr lang="ru-RU" dirty="0" smtClean="0"/>
              <a:t>                  </a:t>
            </a:r>
            <a:r>
              <a:rPr lang="ru-RU" dirty="0" err="1" smtClean="0"/>
              <a:t>м.р.,ед.ч</a:t>
            </a:r>
            <a:r>
              <a:rPr lang="ru-RU" dirty="0" smtClean="0"/>
              <a:t>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 одуванчик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Жёлтая мимоза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4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pPr algn="l"/>
            <a:r>
              <a:rPr lang="ru-RU" dirty="0" smtClean="0"/>
              <a:t>               </a:t>
            </a:r>
            <a:r>
              <a:rPr lang="ru-RU" dirty="0" err="1" smtClean="0"/>
              <a:t>м.р.,ед.ч</a:t>
            </a:r>
            <a:r>
              <a:rPr lang="ru-RU" dirty="0" smtClean="0"/>
              <a:t>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 одуванчик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dirty="0" smtClean="0"/>
              <a:t>          </a:t>
            </a:r>
            <a:r>
              <a:rPr lang="ru-RU" dirty="0" err="1" smtClean="0"/>
              <a:t>ж.р</a:t>
            </a:r>
            <a:r>
              <a:rPr lang="ru-RU" dirty="0" smtClean="0"/>
              <a:t>., ед.ч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Жёлтая мимоза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09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pPr algn="l"/>
            <a:r>
              <a:rPr lang="ru-RU" dirty="0" smtClean="0"/>
              <a:t>                  </a:t>
            </a:r>
            <a:r>
              <a:rPr lang="ru-RU" dirty="0" err="1" smtClean="0"/>
              <a:t>м.р.,ед.ч</a:t>
            </a:r>
            <a:r>
              <a:rPr lang="ru-RU" dirty="0" smtClean="0"/>
              <a:t>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 одуванчик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dirty="0" err="1" smtClean="0"/>
              <a:t>ж.р</a:t>
            </a:r>
            <a:r>
              <a:rPr lang="ru-RU" dirty="0" smtClean="0"/>
              <a:t>., ед.ч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Жёлтая мимоза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ru-RU" dirty="0" err="1" smtClean="0"/>
              <a:t>ср.р</a:t>
            </a:r>
            <a:r>
              <a:rPr lang="ru-RU" dirty="0" smtClean="0"/>
              <a:t>., ед.ч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28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pPr algn="l"/>
            <a:r>
              <a:rPr lang="ru-RU" b="1" dirty="0" smtClean="0"/>
              <a:t>      </a:t>
            </a:r>
            <a:r>
              <a:rPr lang="ru-RU" dirty="0" err="1" smtClean="0"/>
              <a:t>м.р</a:t>
            </a:r>
            <a:r>
              <a:rPr lang="ru-RU" dirty="0" smtClean="0"/>
              <a:t>.       </a:t>
            </a:r>
            <a:r>
              <a:rPr lang="ru-RU" dirty="0" err="1"/>
              <a:t>м.р</a:t>
            </a:r>
            <a:r>
              <a:rPr lang="ru-RU" dirty="0" err="1" smtClean="0"/>
              <a:t>.,ед.ч</a:t>
            </a:r>
            <a:r>
              <a:rPr lang="ru-RU" dirty="0" smtClean="0"/>
              <a:t>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 одуванчик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dirty="0" err="1" smtClean="0"/>
              <a:t>ж.р</a:t>
            </a:r>
            <a:r>
              <a:rPr lang="ru-RU" dirty="0" smtClean="0"/>
              <a:t>., ед.ч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Жёлтая мимоза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dirty="0" smtClean="0"/>
              <a:t>         </a:t>
            </a:r>
            <a:r>
              <a:rPr lang="ru-RU" dirty="0" err="1" smtClean="0"/>
              <a:t>ср.р</a:t>
            </a:r>
            <a:r>
              <a:rPr lang="ru-RU" dirty="0" smtClean="0"/>
              <a:t>., ед.ч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52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pPr algn="l"/>
            <a:r>
              <a:rPr lang="ru-RU" b="1" dirty="0" smtClean="0"/>
              <a:t>      </a:t>
            </a:r>
            <a:r>
              <a:rPr lang="ru-RU" dirty="0" err="1" smtClean="0"/>
              <a:t>м.р</a:t>
            </a:r>
            <a:r>
              <a:rPr lang="ru-RU" dirty="0" smtClean="0"/>
              <a:t>.       </a:t>
            </a:r>
            <a:r>
              <a:rPr lang="ru-RU" dirty="0" err="1"/>
              <a:t>м.р</a:t>
            </a:r>
            <a:r>
              <a:rPr lang="ru-RU" dirty="0" err="1" smtClean="0"/>
              <a:t>.,ед.ч</a:t>
            </a:r>
            <a:r>
              <a:rPr lang="ru-RU" dirty="0" smtClean="0"/>
              <a:t>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 одуванчик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dirty="0" err="1" smtClean="0"/>
              <a:t>ж.р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err="1" smtClean="0"/>
              <a:t>ж.р</a:t>
            </a:r>
            <a:r>
              <a:rPr lang="ru-RU" dirty="0" smtClean="0"/>
              <a:t>., ед.ч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Жёлтая мимоза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ru-RU" dirty="0" err="1" smtClean="0"/>
              <a:t>ср.р</a:t>
            </a:r>
            <a:r>
              <a:rPr lang="ru-RU" dirty="0" smtClean="0"/>
              <a:t>., ед.ч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86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pPr algn="l"/>
            <a:r>
              <a:rPr lang="ru-RU" b="1" dirty="0" smtClean="0"/>
              <a:t>      </a:t>
            </a:r>
            <a:r>
              <a:rPr lang="ru-RU" dirty="0" err="1" smtClean="0"/>
              <a:t>м.р</a:t>
            </a:r>
            <a:r>
              <a:rPr lang="ru-RU" dirty="0" smtClean="0"/>
              <a:t>.       </a:t>
            </a:r>
            <a:r>
              <a:rPr lang="ru-RU" dirty="0" err="1"/>
              <a:t>м.р</a:t>
            </a:r>
            <a:r>
              <a:rPr lang="ru-RU" dirty="0" err="1" smtClean="0"/>
              <a:t>.,ед.ч</a:t>
            </a:r>
            <a:r>
              <a:rPr lang="ru-RU" dirty="0" smtClean="0"/>
              <a:t>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 одуванчик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dirty="0" err="1" smtClean="0"/>
              <a:t>ж.р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err="1" smtClean="0"/>
              <a:t>ж.р</a:t>
            </a:r>
            <a:r>
              <a:rPr lang="ru-RU" dirty="0" smtClean="0"/>
              <a:t>., ед.ч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Жёлтая мимоза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dirty="0" err="1" smtClean="0"/>
              <a:t>ср.р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err="1" smtClean="0"/>
              <a:t>ср.р</a:t>
            </a:r>
            <a:r>
              <a:rPr lang="ru-RU" dirty="0" smtClean="0"/>
              <a:t>., ед.ч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15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pPr algn="l"/>
            <a:r>
              <a:rPr lang="ru-RU" b="1" dirty="0" smtClean="0"/>
              <a:t>      </a:t>
            </a:r>
            <a:r>
              <a:rPr lang="ru-RU" dirty="0" err="1" smtClean="0"/>
              <a:t>м.р</a:t>
            </a:r>
            <a:r>
              <a:rPr lang="ru-RU" dirty="0" smtClean="0"/>
              <a:t>.       </a:t>
            </a:r>
            <a:r>
              <a:rPr lang="ru-RU" dirty="0" err="1"/>
              <a:t>м.р</a:t>
            </a:r>
            <a:r>
              <a:rPr lang="ru-RU" dirty="0" err="1" smtClean="0"/>
              <a:t>.,ед.ч</a:t>
            </a:r>
            <a:r>
              <a:rPr lang="ru-RU" dirty="0" smtClean="0"/>
              <a:t>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 одуванчик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dirty="0" err="1" smtClean="0"/>
              <a:t>ж.р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err="1" smtClean="0"/>
              <a:t>ж.р</a:t>
            </a:r>
            <a:r>
              <a:rPr lang="ru-RU" dirty="0" smtClean="0"/>
              <a:t>., ед.ч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Жёлтая мимоза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dirty="0" err="1" smtClean="0"/>
              <a:t>ср.р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err="1" smtClean="0"/>
              <a:t>ср.р</a:t>
            </a:r>
            <a:r>
              <a:rPr lang="ru-RU" dirty="0" smtClean="0"/>
              <a:t>., ед.ч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196752"/>
            <a:ext cx="64807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31214" y="2567961"/>
            <a:ext cx="64807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31214" y="3939170"/>
            <a:ext cx="64807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574487-7317-400A-A350-957BA55F6997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DB738-F529-4EEA-A277-F625B40FAFA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113322"/>
              </p:ext>
            </p:extLst>
          </p:nvPr>
        </p:nvGraphicFramePr>
        <p:xfrm>
          <a:off x="323527" y="1700808"/>
          <a:ext cx="8640960" cy="3901440"/>
        </p:xfrm>
        <a:graphic>
          <a:graphicData uri="http://schemas.openxmlformats.org/drawingml/2006/table">
            <a:tbl>
              <a:tblPr firstRow="1" firstCol="1" bandRow="1"/>
              <a:tblGrid>
                <a:gridCol w="2880320">
                  <a:extLst>
                    <a:ext uri="{9D8B030D-6E8A-4147-A177-3AD203B41FA5}">
                      <a16:colId xmlns:a16="http://schemas.microsoft.com/office/drawing/2014/main" val="2509657675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1718451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4216861508"/>
                    </a:ext>
                  </a:extLst>
                </a:gridCol>
              </a:tblGrid>
              <a:tr h="7539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М. р.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Ж. р.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Ср. р.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181818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716811"/>
                  </a:ext>
                </a:extLst>
              </a:tr>
              <a:tr h="3769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(какой?)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(какая?)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(какое?)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238987"/>
                  </a:ext>
                </a:extLst>
              </a:tr>
              <a:tr h="7539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3200" b="1" dirty="0" err="1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ый</a:t>
                      </a: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- </a:t>
                      </a:r>
                      <a:r>
                        <a:rPr lang="ru-RU" sz="3200" b="1" dirty="0" err="1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ий</a:t>
                      </a: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-ой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3200" b="1" dirty="0" err="1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ая</a:t>
                      </a: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- </a:t>
                      </a:r>
                      <a:r>
                        <a:rPr lang="ru-RU" sz="3200" b="1" dirty="0" err="1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яя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3200" b="1" dirty="0" err="1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ое</a:t>
                      </a:r>
                      <a:r>
                        <a:rPr lang="ru-RU" sz="3200" b="1" dirty="0">
                          <a:solidFill>
                            <a:srgbClr val="17365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- ее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181818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745178"/>
                  </a:ext>
                </a:extLst>
              </a:tr>
              <a:tr h="11309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Добр</a:t>
                      </a:r>
                      <a:r>
                        <a:rPr lang="ru-RU" sz="32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ый</a:t>
                      </a: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(день)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Дальн</a:t>
                      </a:r>
                      <a:r>
                        <a:rPr lang="ru-RU" sz="32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ий</a:t>
                      </a: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(путь)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Лесн</a:t>
                      </a:r>
                      <a:r>
                        <a:rPr lang="ru-RU" sz="32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ой (</a:t>
                      </a: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зверь)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Добр</a:t>
                      </a:r>
                      <a:r>
                        <a:rPr lang="ru-RU" sz="32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ая</a:t>
                      </a: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(весть)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Дальн</a:t>
                      </a:r>
                      <a:r>
                        <a:rPr lang="ru-RU" sz="32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яя</a:t>
                      </a: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(дорога)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Добр</a:t>
                      </a:r>
                      <a:r>
                        <a:rPr lang="ru-RU" sz="32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ое</a:t>
                      </a: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(дело)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Дальн</a:t>
                      </a:r>
                      <a:r>
                        <a:rPr lang="ru-RU" sz="32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ее</a:t>
                      </a:r>
                      <a:r>
                        <a:rPr lang="ru-RU" sz="3200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(поле)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53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37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pPr algn="l"/>
            <a:r>
              <a:rPr lang="ru-RU" b="1" dirty="0" smtClean="0"/>
              <a:t>      </a:t>
            </a:r>
            <a:r>
              <a:rPr lang="ru-RU" dirty="0" err="1" smtClean="0"/>
              <a:t>м.р</a:t>
            </a:r>
            <a:r>
              <a:rPr lang="ru-RU" dirty="0" smtClean="0"/>
              <a:t>.       </a:t>
            </a:r>
            <a:r>
              <a:rPr lang="ru-RU" dirty="0" err="1"/>
              <a:t>м.р</a:t>
            </a:r>
            <a:r>
              <a:rPr lang="ru-RU" dirty="0" err="1" smtClean="0"/>
              <a:t>.,ед.ч</a:t>
            </a:r>
            <a:r>
              <a:rPr lang="ru-RU" dirty="0" smtClean="0"/>
              <a:t>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 одуванчик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dirty="0" err="1" smtClean="0"/>
              <a:t>ж.р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err="1" smtClean="0"/>
              <a:t>ж.р</a:t>
            </a:r>
            <a:r>
              <a:rPr lang="ru-RU" dirty="0" smtClean="0"/>
              <a:t>., ед.ч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Жёлтая мимоза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dirty="0" err="1" smtClean="0"/>
              <a:t>ср.р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err="1" smtClean="0"/>
              <a:t>ср.р</a:t>
            </a:r>
            <a:r>
              <a:rPr lang="ru-RU" dirty="0" smtClean="0"/>
              <a:t>., ед.ч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196752"/>
            <a:ext cx="64807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31214" y="2567961"/>
            <a:ext cx="64807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31214" y="3939170"/>
            <a:ext cx="64807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60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Алгоритм.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19" y="836712"/>
            <a:ext cx="8892481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 Найди </a:t>
            </a:r>
            <a:r>
              <a:rPr lang="ru-RU" dirty="0" smtClean="0"/>
              <a:t>существительное, </a:t>
            </a:r>
            <a:r>
              <a:rPr lang="ru-RU" dirty="0"/>
              <a:t>определи его род.</a:t>
            </a:r>
          </a:p>
          <a:p>
            <a:pPr marL="0" indent="0">
              <a:buNone/>
            </a:pPr>
            <a:r>
              <a:rPr lang="ru-RU" dirty="0"/>
              <a:t>2. Задай от </a:t>
            </a:r>
            <a:r>
              <a:rPr lang="ru-RU" dirty="0" smtClean="0"/>
              <a:t>существительного </a:t>
            </a:r>
            <a:r>
              <a:rPr lang="ru-RU" dirty="0"/>
              <a:t>вопрос к </a:t>
            </a:r>
            <a:r>
              <a:rPr lang="ru-RU" dirty="0" smtClean="0"/>
              <a:t>прилагательному.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3. По роду </a:t>
            </a:r>
            <a:r>
              <a:rPr lang="ru-RU" dirty="0" smtClean="0"/>
              <a:t>существительному </a:t>
            </a:r>
            <a:r>
              <a:rPr lang="ru-RU" dirty="0"/>
              <a:t>и вопросу определи род </a:t>
            </a:r>
            <a:r>
              <a:rPr lang="ru-RU" dirty="0" smtClean="0"/>
              <a:t>имени прилагательного.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4. Выдели окончание</a:t>
            </a:r>
          </a:p>
          <a:p>
            <a:r>
              <a:rPr lang="ru-RU" dirty="0"/>
              <a:t>м. р. – </a:t>
            </a:r>
            <a:r>
              <a:rPr lang="ru-RU" dirty="0" err="1"/>
              <a:t>ый</a:t>
            </a:r>
            <a:r>
              <a:rPr lang="ru-RU" dirty="0"/>
              <a:t>, - </a:t>
            </a:r>
            <a:r>
              <a:rPr lang="ru-RU" dirty="0" err="1"/>
              <a:t>ий</a:t>
            </a:r>
            <a:r>
              <a:rPr lang="ru-RU" dirty="0"/>
              <a:t>, - ой</a:t>
            </a:r>
          </a:p>
          <a:p>
            <a:r>
              <a:rPr lang="ru-RU" dirty="0"/>
              <a:t>ж. р. – </a:t>
            </a:r>
            <a:r>
              <a:rPr lang="ru-RU" dirty="0" err="1"/>
              <a:t>ая</a:t>
            </a:r>
            <a:r>
              <a:rPr lang="ru-RU" dirty="0"/>
              <a:t>, - </a:t>
            </a:r>
            <a:r>
              <a:rPr lang="ru-RU" dirty="0" err="1"/>
              <a:t>яя</a:t>
            </a:r>
            <a:endParaRPr lang="ru-RU" dirty="0"/>
          </a:p>
          <a:p>
            <a:r>
              <a:rPr lang="ru-RU" dirty="0"/>
              <a:t>ср. р. – </a:t>
            </a:r>
            <a:r>
              <a:rPr lang="ru-RU" dirty="0" err="1"/>
              <a:t>ое</a:t>
            </a:r>
            <a:r>
              <a:rPr lang="ru-RU" dirty="0"/>
              <a:t>, - ее</a:t>
            </a:r>
          </a:p>
        </p:txBody>
      </p:sp>
    </p:spTree>
    <p:extLst>
      <p:ext uri="{BB962C8B-B14F-4D97-AF65-F5344CB8AC3E}">
        <p14:creationId xmlns:p14="http://schemas.microsoft.com/office/powerpoint/2010/main" val="23720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10" y="1909341"/>
            <a:ext cx="4932090" cy="4948659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5003" y="1556792"/>
            <a:ext cx="84116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«Добрый день!» - тебе сказали,</a:t>
            </a:r>
          </a:p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«Добрый день!» - ответил ты.</a:t>
            </a:r>
          </a:p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 две ниточки связали</a:t>
            </a:r>
          </a:p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Теплоты и доброты.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437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46313" y="420061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Догадайтесь,  по  какой  </a:t>
            </a: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теме будем  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работать  сегодня  с   именами прилагательными?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86" y="1805056"/>
            <a:ext cx="1791288" cy="2627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581128"/>
            <a:ext cx="1557068" cy="1551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736581" y="4875728"/>
            <a:ext cx="1413068" cy="48103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с. 72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67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46313" y="420061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Догадайтесь,  по  какой  </a:t>
            </a: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теме будем  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работать  сегодня  с   именами прилагательными?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86" y="1805056"/>
            <a:ext cx="1791288" cy="2627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581128"/>
            <a:ext cx="1557068" cy="1551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736581" y="4875728"/>
            <a:ext cx="1413068" cy="48103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с. 72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67845" y="2348880"/>
            <a:ext cx="5292587" cy="145448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Изменение имен прилагательных по родам.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48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672"/>
            <a:ext cx="8229600" cy="5519600"/>
          </a:xfrm>
        </p:spPr>
        <p:txBody>
          <a:bodyPr/>
          <a:lstStyle/>
          <a:p>
            <a:pPr algn="l"/>
            <a:r>
              <a:rPr lang="ru-RU" dirty="0" smtClean="0"/>
              <a:t>                      Упр.126.</a:t>
            </a:r>
            <a:br>
              <a:rPr lang="ru-RU" dirty="0" smtClean="0"/>
            </a:br>
            <a:r>
              <a:rPr lang="ru-RU" sz="1800" dirty="0" smtClean="0"/>
              <a:t>                      </a:t>
            </a:r>
            <a:r>
              <a:rPr lang="ru-RU" sz="1800" b="1" dirty="0" smtClean="0"/>
              <a:t>м.р</a:t>
            </a:r>
            <a:r>
              <a:rPr lang="ru-RU" sz="1800" dirty="0" smtClean="0"/>
              <a:t>.                                                                        </a:t>
            </a:r>
            <a:r>
              <a:rPr lang="ru-RU" sz="1800" b="1" dirty="0" err="1" smtClean="0"/>
              <a:t>ж.р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dirty="0" smtClean="0"/>
              <a:t>    Детский рисунок, детская </a:t>
            </a:r>
            <a:br>
              <a:rPr lang="ru-RU" dirty="0" smtClean="0"/>
            </a:br>
            <a:r>
              <a:rPr lang="ru-RU" sz="1800" dirty="0" smtClean="0"/>
              <a:t>                      </a:t>
            </a:r>
            <a:r>
              <a:rPr lang="ru-RU" sz="1800" b="1" dirty="0" err="1" smtClean="0"/>
              <a:t>ср.р</a:t>
            </a:r>
            <a:r>
              <a:rPr lang="ru-RU" sz="1800" b="1" dirty="0" smtClean="0"/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/>
              <a:t>комната, детское пальто.</a:t>
            </a:r>
            <a:br>
              <a:rPr lang="ru-RU" dirty="0" smtClean="0"/>
            </a:br>
            <a:r>
              <a:rPr lang="ru-RU" sz="1800" dirty="0" smtClean="0"/>
              <a:t>                  </a:t>
            </a:r>
            <a:r>
              <a:rPr lang="ru-RU" sz="1800" b="1" dirty="0" smtClean="0"/>
              <a:t>м.р</a:t>
            </a:r>
            <a:r>
              <a:rPr lang="ru-RU" sz="1800" dirty="0"/>
              <a:t>. </a:t>
            </a:r>
            <a:r>
              <a:rPr lang="ru-RU" sz="1800" dirty="0" smtClean="0"/>
              <a:t>                                                       </a:t>
            </a:r>
            <a:r>
              <a:rPr lang="ru-RU" sz="1800" b="1" dirty="0" err="1" smtClean="0"/>
              <a:t>ж.р</a:t>
            </a:r>
            <a:r>
              <a:rPr lang="ru-RU" sz="1800" dirty="0" smtClean="0"/>
              <a:t>    </a:t>
            </a:r>
            <a:r>
              <a:rPr lang="ru-RU" dirty="0" smtClean="0"/>
              <a:t>                                                                 </a:t>
            </a:r>
            <a:br>
              <a:rPr lang="ru-RU" dirty="0" smtClean="0"/>
            </a:br>
            <a:r>
              <a:rPr lang="ru-RU" dirty="0" smtClean="0"/>
              <a:t>   Золотой ключ, золотая осень, </a:t>
            </a:r>
            <a:br>
              <a:rPr lang="ru-RU" dirty="0" smtClean="0"/>
            </a:br>
            <a:r>
              <a:rPr lang="ru-RU" sz="1800" dirty="0" smtClean="0"/>
              <a:t>    </a:t>
            </a:r>
            <a:r>
              <a:rPr lang="ru-RU" sz="1800" b="1" dirty="0" err="1" smtClean="0"/>
              <a:t>ср.р</a:t>
            </a:r>
            <a:r>
              <a:rPr lang="ru-RU" sz="1800" b="1" dirty="0" smtClean="0"/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/>
              <a:t>золотое кольцо.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574487-7317-400A-A350-957BA55F6997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DB738-F529-4EEA-A277-F625B40FAFAD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1321659"/>
            <a:ext cx="64807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1321659"/>
            <a:ext cx="63968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067944" y="2330897"/>
            <a:ext cx="64807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66764" y="3701988"/>
            <a:ext cx="64807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3701988"/>
            <a:ext cx="64807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881118" y="4697611"/>
            <a:ext cx="538300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22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574487-7317-400A-A350-957BA55F6997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DB738-F529-4EEA-A277-F625B40FAFAD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7638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Желтое солнце на землю глядит 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Желтый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цветочек за солнцем следит 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растет на длинной ножке 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лепесточками, как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рожки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Голова его бела, 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парашютиков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полна.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233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Творческое задание.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574487-7317-400A-A350-957BA55F6997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DB738-F529-4EEA-A277-F625B40FAFA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417638"/>
            <a:ext cx="868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17365D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4000" b="1" dirty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Погода стояла ясное. Мы сели на  красивое  парусник. Вокруг было синяя море. Нас </a:t>
            </a:r>
            <a:r>
              <a:rPr lang="ru-RU" sz="4000" b="1" dirty="0" smtClean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ждали </a:t>
            </a:r>
            <a:r>
              <a:rPr lang="ru-RU" sz="4000" b="1" dirty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 интересное приключения.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3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FF0000"/>
                </a:solidFill>
                <a:latin typeface="Arial Black" panose="020B0A04020102020204" pitchFamily="34" charset="0"/>
              </a:rPr>
              <a:t>Пройдите   блиц  -  опрос!</a:t>
            </a:r>
            <a:endParaRPr lang="ru-RU" sz="40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574487-7317-400A-A350-957BA55F6997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DB738-F529-4EEA-A277-F625B40FAFAD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124744"/>
            <a:ext cx="878497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sz="2800" b="1" dirty="0" smtClean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Итак</a:t>
            </a:r>
            <a:r>
              <a:rPr lang="ru-RU" sz="2800" b="1" dirty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, что нового сегодня на уроке вы узнали</a:t>
            </a:r>
            <a:r>
              <a:rPr lang="ru-RU" sz="2800" b="1" dirty="0" smtClean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?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2800" b="1" dirty="0" smtClean="0">
              <a:solidFill>
                <a:srgbClr val="17365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sz="2800" b="1" dirty="0" smtClean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Имя </a:t>
            </a:r>
            <a:r>
              <a:rPr lang="ru-RU" sz="2800" b="1" dirty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прилагательное в каком числе изменяется по родам</a:t>
            </a:r>
            <a:r>
              <a:rPr lang="ru-RU" sz="2800" b="1" dirty="0" smtClean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?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endParaRPr lang="ru-RU" sz="2800" b="1" dirty="0" smtClean="0">
              <a:solidFill>
                <a:srgbClr val="17365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sz="2800" b="1" dirty="0" smtClean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Как </a:t>
            </a:r>
            <a:r>
              <a:rPr lang="ru-RU" sz="2800" b="1" dirty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мы можем определить род имени прилагательного</a:t>
            </a:r>
            <a:r>
              <a:rPr lang="ru-RU" sz="2800" b="1" dirty="0" smtClean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?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endParaRPr lang="ru-RU" sz="2800" b="1" dirty="0" smtClean="0">
              <a:solidFill>
                <a:srgbClr val="17365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sz="2800" b="1" dirty="0" smtClean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</a:rPr>
              <a:t>Вспомните </a:t>
            </a:r>
            <a:r>
              <a:rPr lang="ru-RU" sz="2800" b="1" dirty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</a:rPr>
              <a:t>алгоритм определения рода имени </a:t>
            </a:r>
            <a:r>
              <a:rPr lang="ru-RU" sz="2800" b="1" dirty="0" smtClean="0">
                <a:solidFill>
                  <a:srgbClr val="173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</a:rPr>
              <a:t>прилагательного.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700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72316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Оцените  свою  работу!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4438" y="1443426"/>
            <a:ext cx="79620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Род имен прилагательных определяю 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верно,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без  затруднений!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22918" cy="805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93259" y="3573016"/>
            <a:ext cx="853008" cy="84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181943" y="3563894"/>
            <a:ext cx="79620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Род имен прилагательных определяю  с  затруднениями.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79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50843"/>
            <a:ext cx="5040560" cy="1478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33951" y="5078760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Благодарю  за  работу!</a:t>
            </a:r>
            <a:endParaRPr lang="ru-RU" sz="3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7422" y="2784003"/>
            <a:ext cx="8197913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Упр. 128. Выучить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правило на с.72-73.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93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83568" y="466213"/>
            <a:ext cx="8289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Первое марта.</a:t>
            </a:r>
            <a:endParaRPr lang="ru-RU" sz="36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45438" y="1064922"/>
            <a:ext cx="5165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Классная 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работа.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"/>
          <a:stretch/>
        </p:blipFill>
        <p:spPr bwMode="auto">
          <a:xfrm>
            <a:off x="1979712" y="2023616"/>
            <a:ext cx="5237163" cy="267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451199" y="4869160"/>
            <a:ext cx="4294187" cy="9361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Сижу  правильно,  пишу красиво!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6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63180" y="40466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Словарная работа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1340768"/>
            <a:ext cx="8229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Пришла, улыбнулась – утихли метели.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Позванивать стал колокольчик капели.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Река пробудилась, растаяли льды,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Наряд белоснежный надели сады.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5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63180" y="40466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Словарная работа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1340768"/>
            <a:ext cx="41148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Пришла, улыбнулась – утихли метели.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Позванивать стал колокольчик капели.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Река пробудилась, растаяли льды,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Наряд белоснежный надели сады.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17365D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(Весна).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159" y="2974808"/>
            <a:ext cx="3895682" cy="9083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4310"/>
            <a:ext cx="9144000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33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196752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</a:rPr>
              <a:t>Что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</a:rPr>
              <a:t>мы знаем об имени прилагательном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</a:rPr>
              <a:t>?</a:t>
            </a:r>
          </a:p>
          <a:p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Что обозначает?</a:t>
            </a:r>
          </a:p>
          <a:p>
            <a:pPr marL="342900" indent="-342900">
              <a:buAutoNum type="arabicPeriod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На какие вопросы отвечает?</a:t>
            </a:r>
          </a:p>
          <a:p>
            <a:pPr marL="342900" indent="-342900">
              <a:buAutoNum type="arabicPeriod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 какой частью речи связано в предложении?</a:t>
            </a:r>
          </a:p>
          <a:p>
            <a:pPr marL="342900" indent="-342900">
              <a:buAutoNum type="arabicPeriod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Каким членом предложения является?</a:t>
            </a:r>
          </a:p>
          <a:p>
            <a:pPr marL="342900" indent="-342900">
              <a:buAutoNum type="arabicPeriod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Как подчеркивается?</a:t>
            </a:r>
          </a:p>
          <a:p>
            <a:pPr marL="342900" indent="-342900">
              <a:buAutoNum type="arabicPeriod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Какую роль играют в тексте?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32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92875" y="476672"/>
            <a:ext cx="3550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Словарная работа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628800"/>
            <a:ext cx="7560840" cy="3215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1210"/>
              </a:lnSpc>
              <a:spcAft>
                <a:spcPts val="0"/>
              </a:spcAft>
              <a:buAutoNum type="arabicPeriod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Второй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месяц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весны.</a:t>
            </a:r>
          </a:p>
          <a:p>
            <a:pPr marL="342900" indent="-342900">
              <a:lnSpc>
                <a:spcPts val="1210"/>
              </a:lnSpc>
              <a:spcAft>
                <a:spcPts val="0"/>
              </a:spcAft>
              <a:buAutoNum type="arabicPeriod"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>
              <a:lnSpc>
                <a:spcPts val="1210"/>
              </a:lnSpc>
              <a:spcAft>
                <a:spcPts val="0"/>
              </a:spcAft>
              <a:buAutoNum type="arabicPeriod"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>
              <a:lnSpc>
                <a:spcPts val="1210"/>
              </a:lnSpc>
              <a:spcAft>
                <a:spcPts val="0"/>
              </a:spcAft>
              <a:buAutoNum type="arabicPeriod"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2. Какое животное просыпается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весной</a:t>
            </a:r>
          </a:p>
          <a:p>
            <a:pPr>
              <a:lnSpc>
                <a:spcPts val="1210"/>
              </a:lnSpc>
              <a:spcAft>
                <a:spcPts val="0"/>
              </a:spcAft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после зимней спячки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?</a:t>
            </a:r>
          </a:p>
          <a:p>
            <a:pPr>
              <a:lnSpc>
                <a:spcPts val="1210"/>
              </a:lnSpc>
              <a:spcAft>
                <a:spcPts val="0"/>
              </a:spcAft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3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. Весенний цветок желтого цвета? 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4. Дерево - символ России? 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1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5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. 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Какой цвет имеет солнце?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97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548681"/>
            <a:ext cx="7772400" cy="936104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39162" y="2167967"/>
            <a:ext cx="8496944" cy="1752600"/>
          </a:xfrm>
        </p:spPr>
        <p:txBody>
          <a:bodyPr/>
          <a:lstStyle/>
          <a:p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Апрель, медведь, одуванчик, береза, жёлтый.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23528" y="3311007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051720" y="328498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563888" y="328498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868144" y="328498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448509" y="328498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1187624" y="2546290"/>
            <a:ext cx="144016" cy="312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2915816" y="2568023"/>
            <a:ext cx="144016" cy="312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574922" y="2594917"/>
            <a:ext cx="144016" cy="312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6409184" y="2692353"/>
            <a:ext cx="144016" cy="312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34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pPr algn="l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 одуванчик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Жёлтая мимоза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9CA9A-5133-4855-A49F-03E3826ED84E}" type="datetime1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14E88-5EB2-4132-9083-D606D77AC1B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61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4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14. русский язык</Template>
  <TotalTime>1463</TotalTime>
  <Words>496</Words>
  <Application>Microsoft Office PowerPoint</Application>
  <PresentationFormat>Экран (4:3)</PresentationFormat>
  <Paragraphs>169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нач.школа 14. русский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Проверка</vt:lpstr>
      <vt:lpstr>Жёлтый одуванчик  Жёлтая мимоза  Жёлтое солнце  </vt:lpstr>
      <vt:lpstr>                  м.р.,ед.ч. Жёлтый одуванчик Жёлтая мимоза Жёлтое солнце  </vt:lpstr>
      <vt:lpstr>               м.р.,ед.ч. Жёлтый одуванчик                ж.р., ед.ч Жёлтая мимоза      Жёлтое солнце  </vt:lpstr>
      <vt:lpstr>                  м.р.,ед.ч. Жёлтый одуванчик               ж.р., ед.ч Жёлтая мимоза              ср.р., ед.ч Жёлтое солнце  </vt:lpstr>
      <vt:lpstr>      м.р.       м.р.,ед.ч. Жёлтый одуванчик               ж.р., ед.ч Жёлтая мимоза              ср.р., ед.ч Жёлтое солнце  </vt:lpstr>
      <vt:lpstr>      м.р.       м.р.,ед.ч. Жёлтый одуванчик      ж.р.     ж.р., ед.ч Жёлтая мимоза              ср.р., ед.ч Жёлтое солнце  </vt:lpstr>
      <vt:lpstr>      м.р.       м.р.,ед.ч. Жёлтый одуванчик      ж.р.     ж.р., ед.ч Жёлтая мимоза     ср.р.     ср.р., ед.ч Жёлтое солнце  </vt:lpstr>
      <vt:lpstr>      м.р.       м.р.,ед.ч. Жёлтый одуванчик      ж.р.     ж.р., ед.ч Жёлтая мимоза     ср.р.     ср.р., ед.ч Жёлтое солнце  </vt:lpstr>
      <vt:lpstr>Презентация PowerPoint</vt:lpstr>
      <vt:lpstr>      м.р.       м.р.,ед.ч. Жёлтый одуванчик      ж.р.     ж.р., ед.ч Жёлтая мимоза     ср.р.     ср.р., ед.ч Жёлтое солнце  </vt:lpstr>
      <vt:lpstr>Алгоритм.</vt:lpstr>
      <vt:lpstr>Презентация PowerPoint</vt:lpstr>
      <vt:lpstr>Презентация PowerPoint</vt:lpstr>
      <vt:lpstr>                      Упр.126.                       м.р.                                                                        ж.р.     Детский рисунок, детская                        ср.р. комната, детское пальто.                   м.р.                                                        ж.р                                                                         Золотой ключ, золотая осень,      ср.р. золотое кольцо. </vt:lpstr>
      <vt:lpstr>Физкультминутка.</vt:lpstr>
      <vt:lpstr>Творческое задание.</vt:lpstr>
      <vt:lpstr>Пройдите   блиц  -  опрос!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язык_З класс_УМК "Школа России"</dc:title>
  <dc:subject>Текст. Типы текстов</dc:subject>
  <dc:creator>Нугаева Л.В.</dc:creator>
  <cp:lastModifiedBy>иван иванов</cp:lastModifiedBy>
  <cp:revision>181</cp:revision>
  <dcterms:created xsi:type="dcterms:W3CDTF">2012-09-02T15:38:45Z</dcterms:created>
  <dcterms:modified xsi:type="dcterms:W3CDTF">2022-02-27T14:31:25Z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1008502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