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8" r:id="rId2"/>
    <p:sldId id="269" r:id="rId3"/>
    <p:sldId id="261" r:id="rId4"/>
    <p:sldId id="263" r:id="rId5"/>
    <p:sldId id="264" r:id="rId6"/>
    <p:sldId id="265" r:id="rId7"/>
    <p:sldId id="273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2358D-AC0C-4B8A-9997-14CE4C5993BF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58FCD-EBE7-4D0C-BE4D-01CC8C9A9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308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8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8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1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745927"/>
            <a:ext cx="4572000" cy="372963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6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745927"/>
            <a:ext cx="4572000" cy="372963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7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238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89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86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14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297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405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64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15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78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15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229A8-D93D-41A5-8784-E0DB30C6E016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B60BD-A312-4301-A44C-656DA24B1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81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mirpps.ru/assets/media/fon-dlja-prezentacii/2018/astronom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92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2942095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«Удивительный мир </a:t>
            </a:r>
            <a:endParaRPr lang="ru-RU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научных 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открытий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9680" y="1340768"/>
            <a:ext cx="58326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час на тему:</a:t>
            </a:r>
            <a:b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36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840000">
            <a:off x="755650" y="1989137"/>
            <a:ext cx="3595687" cy="3595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40000">
            <a:off x="4572000" y="1989137"/>
            <a:ext cx="3595687" cy="3595687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8"/>
          <p:cNvSpPr/>
          <p:nvPr/>
        </p:nvSpPr>
        <p:spPr>
          <a:xfrm>
            <a:off x="0" y="0"/>
            <a:ext cx="8893175" cy="2205037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Компас – прибор для определения сторон света…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Часы – прибор для измерения времени…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45211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11187" y="2205037"/>
            <a:ext cx="3187700" cy="3240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7537" y="1700212"/>
            <a:ext cx="4597400" cy="459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9"/>
          <p:cNvSpPr/>
          <p:nvPr/>
        </p:nvSpPr>
        <p:spPr>
          <a:xfrm>
            <a:off x="0" y="0"/>
            <a:ext cx="9024937" cy="2133600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Телескоп прибор для изучения небесных тел…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Микроскоп – прибор для изучения микромира…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83017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78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78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78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27087" y="2349500"/>
            <a:ext cx="2346325" cy="234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7537" y="1844675"/>
            <a:ext cx="3883025" cy="3883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0"/>
          <p:cNvSpPr/>
          <p:nvPr/>
        </p:nvSpPr>
        <p:spPr>
          <a:xfrm>
            <a:off x="179387" y="188912"/>
            <a:ext cx="8640762" cy="1511300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Для выхода в море необходимы паруса и корабли…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979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"/>
          <p:cNvSpPr txBox="1"/>
          <p:nvPr/>
        </p:nvSpPr>
        <p:spPr>
          <a:xfrm>
            <a:off x="250825" y="0"/>
            <a:ext cx="86423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«Славна русская наука их именами»</a:t>
            </a:r>
            <a:endParaRPr/>
          </a:p>
        </p:txBody>
      </p:sp>
      <p:pic>
        <p:nvPicPr>
          <p:cNvPr id="151" name="Google Shape;15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825" y="1125537"/>
            <a:ext cx="1657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68537" y="1125537"/>
            <a:ext cx="1657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4662" y="1143000"/>
            <a:ext cx="1657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84950" y="1125537"/>
            <a:ext cx="1784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0825" y="4340225"/>
            <a:ext cx="1657350" cy="208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68537" y="4083050"/>
            <a:ext cx="1897062" cy="2344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448175" y="4083050"/>
            <a:ext cx="1773237" cy="251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48437" y="4054475"/>
            <a:ext cx="1820862" cy="2511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9143831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87" y="352425"/>
            <a:ext cx="2016125" cy="304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6"/>
          <p:cNvSpPr txBox="1"/>
          <p:nvPr/>
        </p:nvSpPr>
        <p:spPr>
          <a:xfrm>
            <a:off x="2411412" y="352425"/>
            <a:ext cx="6264275" cy="150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Фрэнк Эпперсон </a:t>
            </a:r>
            <a:r>
              <a:rPr lang="en-US" sz="2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в 11 лет изобрел мороженое «фруктовый лед»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5737" y="1484312"/>
            <a:ext cx="20891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2100" y="4052887"/>
            <a:ext cx="3448050" cy="2433637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6"/>
          <p:cNvSpPr txBox="1"/>
          <p:nvPr/>
        </p:nvSpPr>
        <p:spPr>
          <a:xfrm>
            <a:off x="3995737" y="3397250"/>
            <a:ext cx="4679950" cy="346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r>
              <a:rPr lang="en-US" sz="28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Джастин</a:t>
            </a:r>
            <a:r>
              <a:rPr lang="en-US" sz="28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Бекермен</a:t>
            </a:r>
            <a:r>
              <a:rPr lang="en-US" sz="28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18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лет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создал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портативную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подводную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лодку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Построенная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пластиковой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трубы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позволяет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погружаться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глубину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двух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i="0" u="none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метров</a:t>
            </a:r>
            <a:r>
              <a:rPr lang="en-US" sz="2800" b="1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651111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 txBox="1">
            <a:spLocks noGrp="1"/>
          </p:cNvSpPr>
          <p:nvPr>
            <p:ph type="body" idx="4294967295"/>
          </p:nvPr>
        </p:nvSpPr>
        <p:spPr>
          <a:xfrm>
            <a:off x="3995737" y="260350"/>
            <a:ext cx="4608512" cy="274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lang="en-US" sz="2800" b="1" i="0" u="none" strike="noStrike" cap="none">
                <a:solidFill>
                  <a:srgbClr val="00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13-летняя школьница </a:t>
            </a:r>
            <a:r>
              <a:rPr lang="en-US" sz="2800" b="1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Мэллори Кьювмен </a:t>
            </a:r>
            <a:r>
              <a:rPr lang="en-US" sz="28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 </a:t>
            </a:r>
            <a:r>
              <a:rPr lang="en-US" sz="2800" b="1" i="0" u="none" strike="noStrike" cap="none">
                <a:solidFill>
                  <a:srgbClr val="00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США изобрела лекарство от икоты. Это леденцы, в состав которых входит сахар и яблочный уксус. </a:t>
            </a:r>
            <a:endParaRPr/>
          </a:p>
        </p:txBody>
      </p:sp>
      <p:pic>
        <p:nvPicPr>
          <p:cNvPr id="194" name="Google Shape;194;p17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95287" y="260350"/>
            <a:ext cx="2736850" cy="3216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7"/>
          <p:cNvSpPr txBox="1"/>
          <p:nvPr/>
        </p:nvSpPr>
        <p:spPr>
          <a:xfrm>
            <a:off x="3995737" y="3644900"/>
            <a:ext cx="4897437" cy="294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70227731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8"/>
          <p:cNvSpPr txBox="1">
            <a:spLocks noGrp="1"/>
          </p:cNvSpPr>
          <p:nvPr>
            <p:ph type="body" idx="1"/>
          </p:nvPr>
        </p:nvSpPr>
        <p:spPr>
          <a:xfrm>
            <a:off x="0" y="260350"/>
            <a:ext cx="5603875" cy="2520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None/>
            </a:pPr>
            <a:r>
              <a:rPr lang="en-US" sz="24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Пластилин</a:t>
            </a:r>
            <a:r>
              <a:rPr lang="en-US" sz="24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изобрела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школьница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—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внучка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известного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производителя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чистящего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средства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обоев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Клео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Маквикера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2400" b="1" i="0" u="none" strike="noStrike" cap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pic>
        <p:nvPicPr>
          <p:cNvPr id="202" name="Google Shape;2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15012" y="3933825"/>
            <a:ext cx="3157537" cy="177323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8"/>
          <p:cNvSpPr txBox="1"/>
          <p:nvPr/>
        </p:nvSpPr>
        <p:spPr>
          <a:xfrm>
            <a:off x="0" y="3644900"/>
            <a:ext cx="5821362" cy="3108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Игрушечный грузовик с откидывающимся кузовом изобрел  шестилетний </a:t>
            </a: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Роберт Пэтч, </a:t>
            </a:r>
            <a:r>
              <a:rPr lang="en-US" sz="28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нарисовавший данную конструкцию для того, чтобы отец сделал ему такую машинку.</a:t>
            </a:r>
            <a:endParaRPr/>
          </a:p>
        </p:txBody>
      </p:sp>
      <p:pic>
        <p:nvPicPr>
          <p:cNvPr id="204" name="Google Shape;20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19750" y="531812"/>
            <a:ext cx="3376612" cy="22494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370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"/>
          <p:cNvSpPr txBox="1">
            <a:spLocks noGrp="1"/>
          </p:cNvSpPr>
          <p:nvPr>
            <p:ph type="body" idx="1"/>
          </p:nvPr>
        </p:nvSpPr>
        <p:spPr>
          <a:xfrm>
            <a:off x="250825" y="260350"/>
            <a:ext cx="6049962" cy="2160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lang="en-US" sz="28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Идея создания меховых наушников для защиты от холода принадлежит 15-летнему американцу </a:t>
            </a:r>
            <a:r>
              <a:rPr lang="en-US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Честеру Гринвуду,</a:t>
            </a:r>
            <a:r>
              <a:rPr lang="en-US" sz="26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который любил кататься на коньках и слушать музыку.</a:t>
            </a:r>
            <a:endParaRPr/>
          </a:p>
          <a:p>
            <a:pPr marL="342900" marR="0" lvl="0" indent="-177800" algn="l" rtl="0">
              <a:spcBef>
                <a:spcPts val="520"/>
              </a:spcBef>
              <a:spcAft>
                <a:spcPts val="0"/>
              </a:spcAft>
              <a:buClr>
                <a:schemeClr val="hlink"/>
              </a:buClr>
              <a:buSzPts val="2600"/>
              <a:buFont typeface="Noto Sans Symbols"/>
              <a:buNone/>
            </a:pPr>
            <a:endParaRPr sz="2600" b="0" i="0" u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96087" y="276225"/>
            <a:ext cx="1870075" cy="2900362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9"/>
          <p:cNvSpPr txBox="1"/>
          <p:nvPr/>
        </p:nvSpPr>
        <p:spPr>
          <a:xfrm>
            <a:off x="250825" y="2708275"/>
            <a:ext cx="6049962" cy="3694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Шрифт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Брайля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предназначенный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письма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чтения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незрячими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людьми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разработал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французский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подросток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, 15-летний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сын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сапожника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Луи</a:t>
            </a:r>
            <a:r>
              <a:rPr lang="en-US" sz="26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Брайль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Мальчик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был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слеп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, а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основу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шрифта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взял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ночной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шрифт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» ,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который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использовался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военными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чтения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донесений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6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темноте</a:t>
            </a:r>
            <a:r>
              <a:rPr lang="en-US" sz="26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pic>
        <p:nvPicPr>
          <p:cNvPr id="212" name="Google Shape;21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94500" y="4149725"/>
            <a:ext cx="2151062" cy="16144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921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0"/>
          <p:cNvSpPr txBox="1">
            <a:spLocks noGrp="1"/>
          </p:cNvSpPr>
          <p:nvPr>
            <p:ph type="body" idx="1"/>
          </p:nvPr>
        </p:nvSpPr>
        <p:spPr>
          <a:xfrm>
            <a:off x="0" y="333375"/>
            <a:ext cx="9144000" cy="357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13-летний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ученик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одной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московских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школ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Дмитрий</a:t>
            </a:r>
            <a:r>
              <a:rPr lang="en-US" sz="2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Резников</a:t>
            </a:r>
            <a:r>
              <a:rPr lang="en-US" sz="2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разработал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 smtClean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уникальную</a:t>
            </a:r>
            <a:r>
              <a:rPr lang="en-US" sz="2800" b="1" i="0" u="none" dirty="0" smtClean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зубную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щетку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предназначенную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специально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космонавтов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работающих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орбитальной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станции</a:t>
            </a:r>
            <a:r>
              <a:rPr lang="en-US" sz="28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pic>
        <p:nvPicPr>
          <p:cNvPr id="218" name="Google Shape;21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6237" y="3213100"/>
            <a:ext cx="4564062" cy="3419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155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mirpps.ru/assets/media/fon-dlja-prezentacii/2018/astronom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92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95;p2"/>
          <p:cNvSpPr/>
          <p:nvPr/>
        </p:nvSpPr>
        <p:spPr>
          <a:xfrm rot="180000">
            <a:off x="1291298" y="1153885"/>
            <a:ext cx="6646616" cy="1126509"/>
          </a:xfrm>
          <a:prstGeom prst="horizontalScroll">
            <a:avLst>
              <a:gd name="adj" fmla="val 54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6000"/>
              <a:buFont typeface="Arial"/>
              <a:buNone/>
            </a:pPr>
            <a:r>
              <a:rPr lang="en-US" sz="6000" b="1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Знание – сила!</a:t>
            </a:r>
            <a:endParaRPr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586462"/>
            <a:ext cx="51663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Clr>
                <a:srgbClr val="FF0000"/>
              </a:buClr>
              <a:buSzPts val="3600"/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«О сколько нам открытий чудных </a:t>
            </a:r>
            <a:endParaRPr lang="ru-RU" sz="2400" dirty="0">
              <a:solidFill>
                <a:srgbClr val="FF0000"/>
              </a:solidFill>
              <a:ea typeface="Calibri"/>
              <a:cs typeface="Calibri"/>
              <a:sym typeface="Calibri"/>
            </a:endParaRPr>
          </a:p>
          <a:p>
            <a:pPr lvl="0">
              <a:lnSpc>
                <a:spcPct val="115000"/>
              </a:lnSpc>
              <a:buClr>
                <a:srgbClr val="FF0000"/>
              </a:buClr>
              <a:buSzPts val="3600"/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готовит просвещенья дух</a:t>
            </a:r>
            <a:endParaRPr lang="ru-RU" sz="2400" dirty="0">
              <a:solidFill>
                <a:srgbClr val="FF0000"/>
              </a:solidFill>
              <a:ea typeface="Calibri"/>
              <a:cs typeface="Calibri"/>
              <a:sym typeface="Calibri"/>
            </a:endParaRPr>
          </a:p>
          <a:p>
            <a:pPr lvl="0">
              <a:lnSpc>
                <a:spcPct val="115000"/>
              </a:lnSpc>
              <a:buClr>
                <a:srgbClr val="FF0000"/>
              </a:buClr>
              <a:buSzPts val="3600"/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И опыт, сын ошибок трудных,</a:t>
            </a:r>
            <a:endParaRPr lang="ru-RU" sz="2400" dirty="0">
              <a:solidFill>
                <a:srgbClr val="FF0000"/>
              </a:solidFill>
              <a:ea typeface="Calibri"/>
              <a:cs typeface="Calibri"/>
              <a:sym typeface="Calibri"/>
            </a:endParaRPr>
          </a:p>
          <a:p>
            <a:pPr lvl="0">
              <a:lnSpc>
                <a:spcPct val="115000"/>
              </a:lnSpc>
              <a:buClr>
                <a:srgbClr val="FF0000"/>
              </a:buClr>
              <a:buSzPts val="3600"/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И гений, парадоксов друг!»</a:t>
            </a:r>
            <a:endParaRPr lang="ru-RU" sz="2400" dirty="0"/>
          </a:p>
          <a:p>
            <a:pPr lvl="0">
              <a:lnSpc>
                <a:spcPct val="115000"/>
              </a:lnSpc>
              <a:buClr>
                <a:srgbClr val="FF0000"/>
              </a:buClr>
              <a:buSzPts val="3600"/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А.С. Пушкин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3132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un9-9.userapi.com/c855620/v855620934/21c30e/9OvB4kaLu-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9"/>
          <a:stretch/>
        </p:blipFill>
        <p:spPr bwMode="auto">
          <a:xfrm>
            <a:off x="971600" y="149070"/>
            <a:ext cx="6479576" cy="649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1948186"/>
            <a:ext cx="2775247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1724года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5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un9-9.userapi.com/c855620/v855620934/21c30e/9OvB4kaLu-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9"/>
          <a:stretch/>
        </p:blipFill>
        <p:spPr bwMode="auto">
          <a:xfrm>
            <a:off x="971600" y="149070"/>
            <a:ext cx="6479576" cy="649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1948186"/>
            <a:ext cx="252998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июня</a:t>
            </a: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1999года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6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un9-9.userapi.com/c855620/v855620934/21c30e/9OvB4kaLu-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9"/>
          <a:stretch/>
        </p:blipFill>
        <p:spPr bwMode="auto">
          <a:xfrm>
            <a:off x="971600" y="149070"/>
            <a:ext cx="6479576" cy="649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1948186"/>
            <a:ext cx="292528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 декабря</a:t>
            </a: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2020года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89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Евгений Крылатов - До чего дошёл прогресс (minus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92280" y="4869160"/>
            <a:ext cx="1008112" cy="1008112"/>
          </a:xfrm>
        </p:spPr>
      </p:pic>
      <p:pic>
        <p:nvPicPr>
          <p:cNvPr id="2050" name="Picture 2" descr="https://documents.iu.ru/731de9b6-24b0-4ee5-93ce-70359c95bc13/0/image00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61" y="0"/>
            <a:ext cx="91566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Евгений Крылатов - До чего дошёл прогресс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2027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5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79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1260000">
            <a:off x="2735262" y="2879725"/>
            <a:ext cx="3698875" cy="31591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5"/>
          <p:cNvSpPr/>
          <p:nvPr/>
        </p:nvSpPr>
        <p:spPr>
          <a:xfrm>
            <a:off x="0" y="476250"/>
            <a:ext cx="9144000" cy="1831975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Одним из первых  был придуман способ разведения огня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94799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-1740000">
            <a:off x="544512" y="3133725"/>
            <a:ext cx="3278187" cy="3125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7900" y="3154362"/>
            <a:ext cx="3573462" cy="3573462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6"/>
          <p:cNvSpPr/>
          <p:nvPr/>
        </p:nvSpPr>
        <p:spPr>
          <a:xfrm>
            <a:off x="250825" y="260350"/>
            <a:ext cx="8642350" cy="2284412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 это лук и стрелы – нужное древнее орудие…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Колесо – самое важное в истории человечества изобретение…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1196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33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33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33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78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339975" y="1630362"/>
            <a:ext cx="4319587" cy="43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7"/>
          <p:cNvSpPr/>
          <p:nvPr/>
        </p:nvSpPr>
        <p:spPr>
          <a:xfrm>
            <a:off x="468312" y="115887"/>
            <a:ext cx="8747125" cy="1512887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Мельница служила для перетирания зерна…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4560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319</Words>
  <Application>Microsoft Office PowerPoint</Application>
  <PresentationFormat>Экран (4:3)</PresentationFormat>
  <Paragraphs>39</Paragraphs>
  <Slides>18</Slides>
  <Notes>12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Феоктистова Татьяна Юрьевна</cp:lastModifiedBy>
  <cp:revision>12</cp:revision>
  <cp:lastPrinted>2021-03-01T06:09:05Z</cp:lastPrinted>
  <dcterms:created xsi:type="dcterms:W3CDTF">2021-02-28T16:07:18Z</dcterms:created>
  <dcterms:modified xsi:type="dcterms:W3CDTF">2021-03-01T07:07:50Z</dcterms:modified>
</cp:coreProperties>
</file>