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56" r:id="rId3"/>
    <p:sldId id="258" r:id="rId4"/>
    <p:sldId id="257" r:id="rId5"/>
    <p:sldId id="259" r:id="rId6"/>
    <p:sldId id="262" r:id="rId7"/>
    <p:sldId id="261" r:id="rId8"/>
    <p:sldId id="260" r:id="rId9"/>
    <p:sldId id="263" r:id="rId10"/>
    <p:sldId id="264" r:id="rId11"/>
    <p:sldId id="265" r:id="rId12"/>
    <p:sldId id="268" r:id="rId13"/>
    <p:sldId id="267"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0" autoAdjust="0"/>
    <p:restoredTop sz="94660" autoAdjust="0"/>
  </p:normalViewPr>
  <p:slideViewPr>
    <p:cSldViewPr snapToGrid="0">
      <p:cViewPr varScale="1">
        <p:scale>
          <a:sx n="69" d="100"/>
          <a:sy n="69" d="100"/>
        </p:scale>
        <p:origin x="-120" y="-22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CC46BCF-FA96-4C33-AA33-7BDF2C47A8C6}" type="datetimeFigureOut">
              <a:rPr lang="ru-RU" smtClean="0"/>
              <a:pPr/>
              <a:t>05.01.2023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6E413A-2363-4249-B86F-B06E007599E3}" type="slidenum">
              <a:rPr lang="ru-RU" smtClean="0"/>
              <a:pPr/>
              <a:t>‹#›</a:t>
            </a:fld>
            <a:endParaRPr lang="ru-RU"/>
          </a:p>
        </p:txBody>
      </p:sp>
    </p:spTree>
    <p:extLst>
      <p:ext uri="{BB962C8B-B14F-4D97-AF65-F5344CB8AC3E}">
        <p14:creationId xmlns:p14="http://schemas.microsoft.com/office/powerpoint/2010/main" xmlns="" val="2667257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CC46BCF-FA96-4C33-AA33-7BDF2C47A8C6}" type="datetimeFigureOut">
              <a:rPr lang="ru-RU" smtClean="0"/>
              <a:pPr/>
              <a:t>05.01.2023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6E413A-2363-4249-B86F-B06E007599E3}" type="slidenum">
              <a:rPr lang="ru-RU" smtClean="0"/>
              <a:pPr/>
              <a:t>‹#›</a:t>
            </a:fld>
            <a:endParaRPr lang="ru-RU"/>
          </a:p>
        </p:txBody>
      </p:sp>
    </p:spTree>
    <p:extLst>
      <p:ext uri="{BB962C8B-B14F-4D97-AF65-F5344CB8AC3E}">
        <p14:creationId xmlns:p14="http://schemas.microsoft.com/office/powerpoint/2010/main" xmlns="" val="905561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CC46BCF-FA96-4C33-AA33-7BDF2C47A8C6}" type="datetimeFigureOut">
              <a:rPr lang="ru-RU" smtClean="0"/>
              <a:pPr/>
              <a:t>05.01.2023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6E413A-2363-4249-B86F-B06E007599E3}" type="slidenum">
              <a:rPr lang="ru-RU" smtClean="0"/>
              <a:pPr/>
              <a:t>‹#›</a:t>
            </a:fld>
            <a:endParaRPr lang="ru-RU"/>
          </a:p>
        </p:txBody>
      </p:sp>
    </p:spTree>
    <p:extLst>
      <p:ext uri="{BB962C8B-B14F-4D97-AF65-F5344CB8AC3E}">
        <p14:creationId xmlns:p14="http://schemas.microsoft.com/office/powerpoint/2010/main" xmlns="" val="3062827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CC46BCF-FA96-4C33-AA33-7BDF2C47A8C6}" type="datetimeFigureOut">
              <a:rPr lang="ru-RU" smtClean="0"/>
              <a:pPr/>
              <a:t>05.01.2023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6E413A-2363-4249-B86F-B06E007599E3}" type="slidenum">
              <a:rPr lang="ru-RU" smtClean="0"/>
              <a:pPr/>
              <a:t>‹#›</a:t>
            </a:fld>
            <a:endParaRPr lang="ru-RU"/>
          </a:p>
        </p:txBody>
      </p:sp>
    </p:spTree>
    <p:extLst>
      <p:ext uri="{BB962C8B-B14F-4D97-AF65-F5344CB8AC3E}">
        <p14:creationId xmlns:p14="http://schemas.microsoft.com/office/powerpoint/2010/main" xmlns="" val="1665165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CC46BCF-FA96-4C33-AA33-7BDF2C47A8C6}" type="datetimeFigureOut">
              <a:rPr lang="ru-RU" smtClean="0"/>
              <a:pPr/>
              <a:t>05.01.2023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26E413A-2363-4249-B86F-B06E007599E3}" type="slidenum">
              <a:rPr lang="ru-RU" smtClean="0"/>
              <a:pPr/>
              <a:t>‹#›</a:t>
            </a:fld>
            <a:endParaRPr lang="ru-RU"/>
          </a:p>
        </p:txBody>
      </p:sp>
    </p:spTree>
    <p:extLst>
      <p:ext uri="{BB962C8B-B14F-4D97-AF65-F5344CB8AC3E}">
        <p14:creationId xmlns:p14="http://schemas.microsoft.com/office/powerpoint/2010/main" xmlns="" val="2740266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CC46BCF-FA96-4C33-AA33-7BDF2C47A8C6}" type="datetimeFigureOut">
              <a:rPr lang="ru-RU" smtClean="0"/>
              <a:pPr/>
              <a:t>05.01.2023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26E413A-2363-4249-B86F-B06E007599E3}" type="slidenum">
              <a:rPr lang="ru-RU" smtClean="0"/>
              <a:pPr/>
              <a:t>‹#›</a:t>
            </a:fld>
            <a:endParaRPr lang="ru-RU"/>
          </a:p>
        </p:txBody>
      </p:sp>
    </p:spTree>
    <p:extLst>
      <p:ext uri="{BB962C8B-B14F-4D97-AF65-F5344CB8AC3E}">
        <p14:creationId xmlns:p14="http://schemas.microsoft.com/office/powerpoint/2010/main" xmlns="" val="3448937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CC46BCF-FA96-4C33-AA33-7BDF2C47A8C6}" type="datetimeFigureOut">
              <a:rPr lang="ru-RU" smtClean="0"/>
              <a:pPr/>
              <a:t>05.01.2023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26E413A-2363-4249-B86F-B06E007599E3}" type="slidenum">
              <a:rPr lang="ru-RU" smtClean="0"/>
              <a:pPr/>
              <a:t>‹#›</a:t>
            </a:fld>
            <a:endParaRPr lang="ru-RU"/>
          </a:p>
        </p:txBody>
      </p:sp>
    </p:spTree>
    <p:extLst>
      <p:ext uri="{BB962C8B-B14F-4D97-AF65-F5344CB8AC3E}">
        <p14:creationId xmlns:p14="http://schemas.microsoft.com/office/powerpoint/2010/main" xmlns="" val="2993960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CC46BCF-FA96-4C33-AA33-7BDF2C47A8C6}" type="datetimeFigureOut">
              <a:rPr lang="ru-RU" smtClean="0"/>
              <a:pPr/>
              <a:t>05.01.2023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26E413A-2363-4249-B86F-B06E007599E3}" type="slidenum">
              <a:rPr lang="ru-RU" smtClean="0"/>
              <a:pPr/>
              <a:t>‹#›</a:t>
            </a:fld>
            <a:endParaRPr lang="ru-RU"/>
          </a:p>
        </p:txBody>
      </p:sp>
    </p:spTree>
    <p:extLst>
      <p:ext uri="{BB962C8B-B14F-4D97-AF65-F5344CB8AC3E}">
        <p14:creationId xmlns:p14="http://schemas.microsoft.com/office/powerpoint/2010/main" xmlns="" val="623145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CC46BCF-FA96-4C33-AA33-7BDF2C47A8C6}" type="datetimeFigureOut">
              <a:rPr lang="ru-RU" smtClean="0"/>
              <a:pPr/>
              <a:t>05.01.2023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26E413A-2363-4249-B86F-B06E007599E3}" type="slidenum">
              <a:rPr lang="ru-RU" smtClean="0"/>
              <a:pPr/>
              <a:t>‹#›</a:t>
            </a:fld>
            <a:endParaRPr lang="ru-RU"/>
          </a:p>
        </p:txBody>
      </p:sp>
    </p:spTree>
    <p:extLst>
      <p:ext uri="{BB962C8B-B14F-4D97-AF65-F5344CB8AC3E}">
        <p14:creationId xmlns:p14="http://schemas.microsoft.com/office/powerpoint/2010/main" xmlns="" val="1550319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CC46BCF-FA96-4C33-AA33-7BDF2C47A8C6}" type="datetimeFigureOut">
              <a:rPr lang="ru-RU" smtClean="0"/>
              <a:pPr/>
              <a:t>05.01.2023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26E413A-2363-4249-B86F-B06E007599E3}" type="slidenum">
              <a:rPr lang="ru-RU" smtClean="0"/>
              <a:pPr/>
              <a:t>‹#›</a:t>
            </a:fld>
            <a:endParaRPr lang="ru-RU"/>
          </a:p>
        </p:txBody>
      </p:sp>
    </p:spTree>
    <p:extLst>
      <p:ext uri="{BB962C8B-B14F-4D97-AF65-F5344CB8AC3E}">
        <p14:creationId xmlns:p14="http://schemas.microsoft.com/office/powerpoint/2010/main" xmlns="" val="700168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CC46BCF-FA96-4C33-AA33-7BDF2C47A8C6}" type="datetimeFigureOut">
              <a:rPr lang="ru-RU" smtClean="0"/>
              <a:pPr/>
              <a:t>05.01.2023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26E413A-2363-4249-B86F-B06E007599E3}" type="slidenum">
              <a:rPr lang="ru-RU" smtClean="0"/>
              <a:pPr/>
              <a:t>‹#›</a:t>
            </a:fld>
            <a:endParaRPr lang="ru-RU"/>
          </a:p>
        </p:txBody>
      </p:sp>
    </p:spTree>
    <p:extLst>
      <p:ext uri="{BB962C8B-B14F-4D97-AF65-F5344CB8AC3E}">
        <p14:creationId xmlns:p14="http://schemas.microsoft.com/office/powerpoint/2010/main" xmlns="" val="1661682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C46BCF-FA96-4C33-AA33-7BDF2C47A8C6}" type="datetimeFigureOut">
              <a:rPr lang="ru-RU" smtClean="0"/>
              <a:pPr/>
              <a:t>05.01.2023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6E413A-2363-4249-B86F-B06E007599E3}" type="slidenum">
              <a:rPr lang="ru-RU" smtClean="0"/>
              <a:pPr/>
              <a:t>‹#›</a:t>
            </a:fld>
            <a:endParaRPr lang="ru-RU"/>
          </a:p>
        </p:txBody>
      </p:sp>
    </p:spTree>
    <p:extLst>
      <p:ext uri="{BB962C8B-B14F-4D97-AF65-F5344CB8AC3E}">
        <p14:creationId xmlns:p14="http://schemas.microsoft.com/office/powerpoint/2010/main" xmlns="" val="14455566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hyperlink" Target="http://fs203.jpe.ru/df3c/3291985_f02468d9.jpg" TargetMode="External"/><Relationship Id="rId2" Type="http://schemas.openxmlformats.org/officeDocument/2006/relationships/hyperlink" Target="http://www.filipoc.ru/attaches/posts/heroes/2012-10-18/podvig-leni-golikova/e35f29077350b166c61190a7816fc938.jpg" TargetMode="External"/><Relationship Id="rId1" Type="http://schemas.openxmlformats.org/officeDocument/2006/relationships/slideLayout" Target="../slideLayouts/slideLayout2.xml"/><Relationship Id="rId6" Type="http://schemas.openxmlformats.org/officeDocument/2006/relationships/hyperlink" Target="http://files.web2edu.ru/929448a2-504f-4f24-8698-bc768485d082/026da576-ac0e-45ac-a23f-58704cc15623.jpg" TargetMode="External"/><Relationship Id="rId5" Type="http://schemas.openxmlformats.org/officeDocument/2006/relationships/hyperlink" Target="http://www.informatics.ru/mshp/works/heroies_gpw/pic/kotik.jpg" TargetMode="External"/><Relationship Id="rId4" Type="http://schemas.openxmlformats.org/officeDocument/2006/relationships/hyperlink" Target="http://img15.nnm.me/3/8/2/d/b/f3845fda18cf7bbcd0e1a5f225d.jp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mycdn.me/i?r=AzEPZsRbOZEKgBhR0XGMT1Rk9WtuG-OsoeRzGqOIQdMP86aKTM5SRkZCeTgDn6uOyic"/>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87915" y="0"/>
            <a:ext cx="2213951" cy="3020037"/>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https://avatars.mds.yandex.net/get-zen_doc/1889358/pub_5e0fc73986c4a900b11bc921_5e0fcc3432335400af52f41c/scale_1200"/>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637609" y="0"/>
            <a:ext cx="2047157" cy="3003165"/>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4" descr="http://www.klass39.ru/wp-content/uploads/2015/05/1369405381_94.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707923" y="0"/>
            <a:ext cx="2200179" cy="3039914"/>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descr="http://900igr.net/up/datai/197567/0016-024-.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3607266"/>
            <a:ext cx="2413964" cy="3250734"/>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descr="http://i.mycdn.me/i?r=AzEPZsRbOZEKgBhR0XGMT1Rkngv5r5T1fWgNE9TCYAC5JaaKTM5SRkZCeTgDn6uOyic"/>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9925725" y="1"/>
            <a:ext cx="2266275" cy="3078759"/>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2" descr="http://prikolno.cc/uploads/tumb/img/201712/5_1513994037_tumb_660.jp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424419" y="3632432"/>
            <a:ext cx="2168484" cy="3225567"/>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2" descr="https://avatars.mds.yandex.net/get-zen_doc/1587860/pub_5e09b66cd7859b00afca9670_5e09ba6f9515ee00afc548b5/scale_1200"/>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4612736" y="3631947"/>
            <a:ext cx="2419540" cy="3226053"/>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2" descr="https://avatars.mds.yandex.net/get-zen_doc/1711766/pub_5e14f2a7e6cb9b00ad1e3bdb_5e14fbf33639e600b0d127fd/scale_1200"/>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7031121" y="3639165"/>
            <a:ext cx="2435818" cy="2975554"/>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Прямоугольник 11"/>
          <p:cNvSpPr/>
          <p:nvPr/>
        </p:nvSpPr>
        <p:spPr>
          <a:xfrm>
            <a:off x="218115" y="218113"/>
            <a:ext cx="2869034" cy="1569660"/>
          </a:xfrm>
          <a:prstGeom prst="rect">
            <a:avLst/>
          </a:prstGeom>
        </p:spPr>
        <p:txBody>
          <a:bodyPr wrap="square">
            <a:spAutoFit/>
          </a:bodyPr>
          <a:lstStyle/>
          <a:p>
            <a:r>
              <a:rPr lang="ru-RU" sz="4800" b="1" dirty="0" smtClean="0">
                <a:latin typeface="Times New Roman" pitchFamily="18" charset="0"/>
                <a:cs typeface="Times New Roman" pitchFamily="18" charset="0"/>
              </a:rPr>
              <a:t>Пионеры-герои</a:t>
            </a:r>
            <a:endParaRPr lang="ru-RU" sz="4800" dirty="0">
              <a:latin typeface="Times New Roman" pitchFamily="18" charset="0"/>
              <a:cs typeface="Times New Roman" pitchFamily="18" charset="0"/>
            </a:endParaRPr>
          </a:p>
        </p:txBody>
      </p:sp>
      <p:pic>
        <p:nvPicPr>
          <p:cNvPr id="13" name="Picture 5"/>
          <p:cNvPicPr>
            <a:picLocks noChangeAspect="1" noChangeArrowheads="1"/>
          </p:cNvPicPr>
          <p:nvPr/>
        </p:nvPicPr>
        <p:blipFill>
          <a:blip r:embed="rId10" cstate="print"/>
          <a:srcRect/>
          <a:stretch>
            <a:fillRect/>
          </a:stretch>
        </p:blipFill>
        <p:spPr bwMode="auto">
          <a:xfrm>
            <a:off x="9618195" y="2908819"/>
            <a:ext cx="2573805" cy="2491531"/>
          </a:xfrm>
          <a:prstGeom prst="rect">
            <a:avLst/>
          </a:prstGeom>
          <a:noFill/>
          <a:ln w="9525">
            <a:noFill/>
            <a:miter lim="800000"/>
            <a:headEnd/>
            <a:tailEnd/>
          </a:ln>
          <a:effectLst/>
        </p:spPr>
      </p:pic>
      <p:pic>
        <p:nvPicPr>
          <p:cNvPr id="23554" name="Picture 2"/>
          <p:cNvPicPr>
            <a:picLocks noChangeAspect="1" noChangeArrowheads="1"/>
          </p:cNvPicPr>
          <p:nvPr/>
        </p:nvPicPr>
        <p:blipFill>
          <a:blip r:embed="rId11" cstate="print"/>
          <a:srcRect/>
          <a:stretch>
            <a:fillRect/>
          </a:stretch>
        </p:blipFill>
        <p:spPr bwMode="auto">
          <a:xfrm>
            <a:off x="0" y="1644242"/>
            <a:ext cx="6123964" cy="2209029"/>
          </a:xfrm>
          <a:prstGeom prst="rect">
            <a:avLst/>
          </a:prstGeom>
          <a:noFill/>
          <a:ln w="9525">
            <a:noFill/>
            <a:miter lim="800000"/>
            <a:headEnd/>
            <a:tailEnd/>
          </a:ln>
          <a:effectLst/>
        </p:spPr>
      </p:pic>
      <p:sp>
        <p:nvSpPr>
          <p:cNvPr id="14" name="Прямоугольник 13"/>
          <p:cNvSpPr/>
          <p:nvPr/>
        </p:nvSpPr>
        <p:spPr>
          <a:xfrm>
            <a:off x="9462654" y="5405782"/>
            <a:ext cx="3726873" cy="1200329"/>
          </a:xfrm>
          <a:prstGeom prst="rect">
            <a:avLst/>
          </a:prstGeom>
        </p:spPr>
        <p:txBody>
          <a:bodyPr wrap="square">
            <a:spAutoFit/>
          </a:bodyPr>
          <a:lstStyle/>
          <a:p>
            <a:r>
              <a:rPr lang="ru-RU" altLang="ru-RU" dirty="0" smtClean="0"/>
              <a:t>Выполнила:</a:t>
            </a:r>
            <a:br>
              <a:rPr lang="ru-RU" altLang="ru-RU" dirty="0" smtClean="0"/>
            </a:br>
            <a:r>
              <a:rPr lang="ru-RU" altLang="ru-RU" dirty="0" smtClean="0"/>
              <a:t>учитель начальных классов</a:t>
            </a:r>
          </a:p>
          <a:p>
            <a:r>
              <a:rPr lang="ru-RU" altLang="ru-RU" dirty="0" smtClean="0"/>
              <a:t>МОУ «Щербининская ООШ»</a:t>
            </a:r>
            <a:br>
              <a:rPr lang="ru-RU" altLang="ru-RU" dirty="0" smtClean="0"/>
            </a:br>
            <a:r>
              <a:rPr lang="ru-RU" altLang="ru-RU" dirty="0" smtClean="0"/>
              <a:t>Туркина С.А.</a:t>
            </a:r>
            <a:endParaRPr lang="ru-RU" alt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74378" y="365125"/>
            <a:ext cx="7979421" cy="1325563"/>
          </a:xfrm>
        </p:spPr>
        <p:txBody>
          <a:bodyPr/>
          <a:lstStyle/>
          <a:p>
            <a:r>
              <a:rPr lang="ru-RU" b="1" i="1" dirty="0" smtClean="0">
                <a:latin typeface="Times New Roman" pitchFamily="18" charset="0"/>
                <a:cs typeface="Times New Roman" pitchFamily="18" charset="0"/>
              </a:rPr>
              <a:t>Нина </a:t>
            </a:r>
            <a:r>
              <a:rPr lang="ru-RU" b="1" i="1" dirty="0" err="1" smtClean="0">
                <a:latin typeface="Times New Roman" pitchFamily="18" charset="0"/>
                <a:cs typeface="Times New Roman" pitchFamily="18" charset="0"/>
              </a:rPr>
              <a:t>Куковерова</a:t>
            </a:r>
            <a:endParaRPr lang="ru-RU" b="1" i="1" dirty="0">
              <a:latin typeface="Times New Roman" pitchFamily="18" charset="0"/>
              <a:cs typeface="Times New Roman" pitchFamily="18" charset="0"/>
            </a:endParaRPr>
          </a:p>
        </p:txBody>
      </p:sp>
      <p:sp>
        <p:nvSpPr>
          <p:cNvPr id="3" name="Объект 2"/>
          <p:cNvSpPr>
            <a:spLocks noGrp="1"/>
          </p:cNvSpPr>
          <p:nvPr>
            <p:ph idx="1"/>
          </p:nvPr>
        </p:nvSpPr>
        <p:spPr>
          <a:xfrm>
            <a:off x="3069770" y="1825625"/>
            <a:ext cx="8284029" cy="4351338"/>
          </a:xfrm>
        </p:spPr>
        <p:txBody>
          <a:bodyPr>
            <a:normAutofit fontScale="62500" lnSpcReduction="20000"/>
          </a:bodyPr>
          <a:lstStyle/>
          <a:p>
            <a:pPr>
              <a:buNone/>
            </a:pPr>
            <a:r>
              <a:rPr lang="ru-RU" dirty="0" smtClean="0"/>
              <a:t>    </a:t>
            </a:r>
            <a:r>
              <a:rPr lang="ru-RU" dirty="0"/>
              <a:t>  </a:t>
            </a:r>
            <a:r>
              <a:rPr lang="ru-RU" dirty="0">
                <a:latin typeface="Times New Roman" pitchFamily="18" charset="0"/>
                <a:cs typeface="Times New Roman" pitchFamily="18" charset="0"/>
              </a:rPr>
              <a:t> Каждое лето Нину и её младших братишку и сестрёнку мама вывозила из Ленинграда в деревню </a:t>
            </a:r>
            <a:r>
              <a:rPr lang="ru-RU" dirty="0" err="1">
                <a:latin typeface="Times New Roman" pitchFamily="18" charset="0"/>
                <a:cs typeface="Times New Roman" pitchFamily="18" charset="0"/>
              </a:rPr>
              <a:t>Нечеперть</a:t>
            </a:r>
            <a:r>
              <a:rPr lang="ru-RU" dirty="0">
                <a:latin typeface="Times New Roman" pitchFamily="18" charset="0"/>
                <a:cs typeface="Times New Roman" pitchFamily="18" charset="0"/>
              </a:rPr>
              <a:t>, где чистый воздух, мягкая трава, где мёд и парное молоко... Грохот, взрывы, пламя и дым обрушились на этот тихий край в четырнадцатое лето пионерки Нины </a:t>
            </a:r>
            <a:r>
              <a:rPr lang="ru-RU" dirty="0" err="1">
                <a:latin typeface="Times New Roman" pitchFamily="18" charset="0"/>
                <a:cs typeface="Times New Roman" pitchFamily="18" charset="0"/>
              </a:rPr>
              <a:t>Куковеровой</a:t>
            </a:r>
            <a:r>
              <a:rPr lang="ru-RU" dirty="0">
                <a:latin typeface="Times New Roman" pitchFamily="18" charset="0"/>
                <a:cs typeface="Times New Roman" pitchFamily="18" charset="0"/>
              </a:rPr>
              <a:t>. Война! С первых дней прихода фашистов Нина стала партизанской разведчицей. Всё, что видела вокруг, запоминала, сообщала в отряд.</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В деревне горы расположился карательный отряд, все подступы перекрыты, даже самым опытным разведчикам не пробраться. Вызвалась пойти Нина. Полтора десятка километров шла она заснеженной равниной, полем. Не обращали внимания фашисты на продрогшую, усталую девочку с торбой, а от её внимания ничто не укрылось - ни штаб, ни склад горючего, ни расположение часовых. И когда ночью партизанский отряд выступил в поход, Нина шла рядом с командиром как разведчица, как проводник. Взлетели в ту ночь на воздух фашистские склады, вспыхнул штаб, пали каратели, сражённые яростным огнём.</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Не раз ещё ходила на боевые задания Нина - пионерка, награждённая медалью "Партизану Отечественной войны" 1 степени.</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Юная героиня погибла. Но память о дочери России жива. Посмертно она награждена орденом Отечественной войны 1 степени. Нина </a:t>
            </a:r>
            <a:r>
              <a:rPr lang="ru-RU" dirty="0" err="1">
                <a:latin typeface="Times New Roman" pitchFamily="18" charset="0"/>
                <a:cs typeface="Times New Roman" pitchFamily="18" charset="0"/>
              </a:rPr>
              <a:t>Куковерова</a:t>
            </a:r>
            <a:r>
              <a:rPr lang="ru-RU" dirty="0">
                <a:latin typeface="Times New Roman" pitchFamily="18" charset="0"/>
                <a:cs typeface="Times New Roman" pitchFamily="18" charset="0"/>
              </a:rPr>
              <a:t> навечно зачислена в состав своей пионерской дружины.</a:t>
            </a:r>
            <a:r>
              <a:rPr lang="ru-RU" dirty="0"/>
              <a:t/>
            </a:r>
            <a:br>
              <a:rPr lang="ru-RU" dirty="0"/>
            </a:br>
            <a:endParaRPr lang="ru-RU" dirty="0"/>
          </a:p>
        </p:txBody>
      </p:sp>
      <p:pic>
        <p:nvPicPr>
          <p:cNvPr id="8194" name="Picture 2" descr="https://avatars.mds.yandex.net/get-zen_doc/1711766/pub_5e14f2a7e6cb9b00ad1e3bdb_5e14fbf33639e600b0d127fd/scale_120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934756"/>
            <a:ext cx="3069770" cy="3749978"/>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5"/>
          <p:cNvPicPr>
            <a:picLocks noChangeAspect="1" noChangeArrowheads="1"/>
          </p:cNvPicPr>
          <p:nvPr/>
        </p:nvPicPr>
        <p:blipFill>
          <a:blip r:embed="rId3" cstate="print"/>
          <a:srcRect/>
          <a:stretch>
            <a:fillRect/>
          </a:stretch>
        </p:blipFill>
        <p:spPr bwMode="auto">
          <a:xfrm>
            <a:off x="9852760" y="0"/>
            <a:ext cx="2130672" cy="1861167"/>
          </a:xfrm>
          <a:prstGeom prst="rect">
            <a:avLst/>
          </a:prstGeom>
          <a:noFill/>
          <a:ln w="9525">
            <a:noFill/>
            <a:miter lim="800000"/>
            <a:headEnd/>
            <a:tailEnd/>
          </a:ln>
          <a:effectLst/>
        </p:spPr>
      </p:pic>
      <p:pic>
        <p:nvPicPr>
          <p:cNvPr id="6" name="Picture 2"/>
          <p:cNvPicPr>
            <a:picLocks noChangeAspect="1" noChangeArrowheads="1"/>
          </p:cNvPicPr>
          <p:nvPr/>
        </p:nvPicPr>
        <p:blipFill>
          <a:blip r:embed="rId4" cstate="print"/>
          <a:srcRect/>
          <a:stretch>
            <a:fillRect/>
          </a:stretch>
        </p:blipFill>
        <p:spPr bwMode="auto">
          <a:xfrm>
            <a:off x="0" y="5366393"/>
            <a:ext cx="3875714" cy="1137801"/>
          </a:xfrm>
          <a:prstGeom prst="rect">
            <a:avLst/>
          </a:prstGeom>
          <a:noFill/>
          <a:ln w="9525">
            <a:noFill/>
            <a:miter lim="800000"/>
            <a:headEnd/>
            <a:tailEnd/>
          </a:ln>
          <a:effectLst/>
        </p:spPr>
      </p:pic>
    </p:spTree>
    <p:extLst>
      <p:ext uri="{BB962C8B-B14F-4D97-AF65-F5344CB8AC3E}">
        <p14:creationId xmlns:p14="http://schemas.microsoft.com/office/powerpoint/2010/main" xmlns="" val="957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smtClean="0">
                <a:effectLst>
                  <a:outerShdw blurRad="38100" dist="38100" dir="2700000" algn="tl">
                    <a:srgbClr val="000000">
                      <a:alpha val="43137"/>
                    </a:srgbClr>
                  </a:outerShdw>
                </a:effectLst>
              </a:rPr>
              <a:t> ВЕЧНАЯ СЛАВА </a:t>
            </a:r>
            <a:r>
              <a:rPr lang="ru-RU" b="1" i="1" dirty="0" smtClean="0">
                <a:effectLst>
                  <a:outerShdw blurRad="38100" dist="38100" dir="2700000" algn="tl">
                    <a:srgbClr val="000000">
                      <a:alpha val="43137"/>
                    </a:srgbClr>
                  </a:outerShdw>
                </a:effectLst>
              </a:rPr>
              <a:t>ГЕРОЯМ!!!</a:t>
            </a:r>
            <a:endParaRPr lang="ru-RU" b="1" i="1" dirty="0">
              <a:effectLst>
                <a:outerShdw blurRad="38100" dist="38100" dir="2700000" algn="tl">
                  <a:srgbClr val="000000">
                    <a:alpha val="43137"/>
                  </a:srgbClr>
                </a:outerShdw>
              </a:effectLst>
            </a:endParaRPr>
          </a:p>
        </p:txBody>
      </p:sp>
      <p:sp>
        <p:nvSpPr>
          <p:cNvPr id="1025" name="Rectangle 1"/>
          <p:cNvSpPr>
            <a:spLocks noChangeArrowheads="1"/>
          </p:cNvSpPr>
          <p:nvPr/>
        </p:nvSpPr>
        <p:spPr bwMode="auto">
          <a:xfrm>
            <a:off x="590550" y="2762309"/>
            <a:ext cx="106299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Эти дети и многие-многие другие любили свою Родину, были настоящими героями-патриотами. И сегодня мы учимся у них беззаветной любви к Родине, смелости, достоинству, мужеству и стойкости. Над нами мирное небо. Во имя этого отдали свою жизнь миллионы сынов и дочерей Родины.</a:t>
            </a:r>
            <a:endParaRPr kumimoji="0" lang="ru-RU" sz="2400" b="1"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Picture 2"/>
          <p:cNvPicPr>
            <a:picLocks noChangeAspect="1" noChangeArrowheads="1"/>
          </p:cNvPicPr>
          <p:nvPr/>
        </p:nvPicPr>
        <p:blipFill>
          <a:blip r:embed="rId2" cstate="print"/>
          <a:srcRect/>
          <a:stretch>
            <a:fillRect/>
          </a:stretch>
        </p:blipFill>
        <p:spPr bwMode="auto">
          <a:xfrm>
            <a:off x="476250" y="4909193"/>
            <a:ext cx="3875714" cy="1137801"/>
          </a:xfrm>
          <a:prstGeom prst="rect">
            <a:avLst/>
          </a:prstGeom>
          <a:noFill/>
          <a:ln w="9525">
            <a:noFill/>
            <a:miter lim="800000"/>
            <a:headEnd/>
            <a:tailEnd/>
          </a:ln>
          <a:effectLst/>
        </p:spPr>
      </p:pic>
      <p:pic>
        <p:nvPicPr>
          <p:cNvPr id="5" name="Picture 5"/>
          <p:cNvPicPr>
            <a:picLocks noChangeAspect="1" noChangeArrowheads="1"/>
          </p:cNvPicPr>
          <p:nvPr/>
        </p:nvPicPr>
        <p:blipFill>
          <a:blip r:embed="rId3" cstate="print"/>
          <a:srcRect/>
          <a:stretch>
            <a:fillRect/>
          </a:stretch>
        </p:blipFill>
        <p:spPr bwMode="auto">
          <a:xfrm>
            <a:off x="9852760" y="0"/>
            <a:ext cx="2130672" cy="1861167"/>
          </a:xfrm>
          <a:prstGeom prst="rect">
            <a:avLst/>
          </a:prstGeom>
          <a:noFill/>
          <a:ln w="9525">
            <a:noFill/>
            <a:miter lim="800000"/>
            <a:headEnd/>
            <a:tailEnd/>
          </a:ln>
          <a:effectLst/>
        </p:spPr>
      </p:pic>
    </p:spTree>
    <p:extLst>
      <p:ext uri="{BB962C8B-B14F-4D97-AF65-F5344CB8AC3E}">
        <p14:creationId xmlns:p14="http://schemas.microsoft.com/office/powerpoint/2010/main" xmlns="" val="15948219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descr="https://avatars.mds.yandex.net/i?id=8e8ed99be96d2a58d1b3e296cc5953a4_l-4809821-images-thumbs&amp;n=13"/>
          <p:cNvPicPr>
            <a:picLocks noChangeAspect="1" noChangeArrowheads="1"/>
          </p:cNvPicPr>
          <p:nvPr/>
        </p:nvPicPr>
        <p:blipFill>
          <a:blip r:embed="rId2" cstate="print"/>
          <a:srcRect/>
          <a:stretch>
            <a:fillRect/>
          </a:stretch>
        </p:blipFill>
        <p:spPr bwMode="auto">
          <a:xfrm>
            <a:off x="6397094" y="2992582"/>
            <a:ext cx="5794906" cy="3865418"/>
          </a:xfrm>
          <a:prstGeom prst="rect">
            <a:avLst/>
          </a:prstGeom>
          <a:noFill/>
        </p:spPr>
      </p:pic>
      <p:sp>
        <p:nvSpPr>
          <p:cNvPr id="2" name="Заголовок 1"/>
          <p:cNvSpPr>
            <a:spLocks noGrp="1"/>
          </p:cNvSpPr>
          <p:nvPr>
            <p:ph type="title"/>
          </p:nvPr>
        </p:nvSpPr>
        <p:spPr/>
        <p:txBody>
          <a:bodyPr/>
          <a:lstStyle/>
          <a:p>
            <a:r>
              <a:rPr lang="ru-RU" b="1" i="1" dirty="0" smtClean="0">
                <a:effectLst>
                  <a:outerShdw blurRad="38100" dist="38100" dir="2700000" algn="tl">
                    <a:srgbClr val="000000">
                      <a:alpha val="43137"/>
                    </a:srgbClr>
                  </a:outerShdw>
                </a:effectLst>
              </a:rPr>
              <a:t>Минута молчания</a:t>
            </a:r>
            <a:endParaRPr lang="ru-RU" b="1" i="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838200" y="1825625"/>
            <a:ext cx="6116782" cy="4351338"/>
          </a:xfrm>
        </p:spPr>
        <p:txBody>
          <a:bodyPr/>
          <a:lstStyle/>
          <a:p>
            <a:pPr>
              <a:buNone/>
            </a:pPr>
            <a:r>
              <a:rPr lang="ru-RU" dirty="0" smtClean="0"/>
              <a:t>Война, </a:t>
            </a:r>
            <a:r>
              <a:rPr lang="ru-RU" dirty="0" err="1" smtClean="0"/>
              <a:t>война...кому</a:t>
            </a:r>
            <a:r>
              <a:rPr lang="ru-RU" dirty="0" smtClean="0"/>
              <a:t> – то очень </a:t>
            </a:r>
            <a:r>
              <a:rPr lang="ru-RU" dirty="0" smtClean="0"/>
              <a:t>больно,</a:t>
            </a:r>
          </a:p>
          <a:p>
            <a:pPr>
              <a:buNone/>
            </a:pPr>
            <a:r>
              <a:rPr lang="ru-RU" dirty="0" smtClean="0"/>
              <a:t>А </a:t>
            </a:r>
            <a:r>
              <a:rPr lang="ru-RU" dirty="0" smtClean="0"/>
              <a:t>кто-то ищет новых благ и чин</a:t>
            </a:r>
            <a:r>
              <a:rPr lang="ru-RU" dirty="0" smtClean="0"/>
              <a:t>...</a:t>
            </a:r>
          </a:p>
          <a:p>
            <a:pPr>
              <a:buNone/>
            </a:pPr>
            <a:r>
              <a:rPr lang="ru-RU" dirty="0" smtClean="0"/>
              <a:t>Друзья </a:t>
            </a:r>
            <a:r>
              <a:rPr lang="ru-RU" dirty="0" smtClean="0"/>
              <a:t>мои, всех убиенных в </a:t>
            </a:r>
            <a:r>
              <a:rPr lang="ru-RU" dirty="0" smtClean="0"/>
              <a:t>войнах</a:t>
            </a:r>
          </a:p>
          <a:p>
            <a:pPr>
              <a:buNone/>
            </a:pPr>
            <a:r>
              <a:rPr lang="ru-RU" dirty="0" smtClean="0"/>
              <a:t>Припомним </a:t>
            </a:r>
            <a:r>
              <a:rPr lang="ru-RU" dirty="0" smtClean="0"/>
              <a:t>и минуту </a:t>
            </a:r>
            <a:r>
              <a:rPr lang="ru-RU" dirty="0" smtClean="0"/>
              <a:t>помолчим.</a:t>
            </a:r>
          </a:p>
          <a:p>
            <a:pPr>
              <a:buNone/>
            </a:pPr>
            <a:r>
              <a:rPr lang="ru-RU" dirty="0" smtClean="0"/>
              <a:t>Минута </a:t>
            </a:r>
            <a:r>
              <a:rPr lang="ru-RU" dirty="0" smtClean="0"/>
              <a:t>молчанья...</a:t>
            </a:r>
            <a:br>
              <a:rPr lang="ru-RU" dirty="0" smtClean="0"/>
            </a:br>
            <a:endParaRPr lang="ru-RU" dirty="0" smtClean="0"/>
          </a:p>
          <a:p>
            <a:endParaRPr lang="ru-RU" dirty="0"/>
          </a:p>
        </p:txBody>
      </p:sp>
      <p:pic>
        <p:nvPicPr>
          <p:cNvPr id="4" name="Picture 2"/>
          <p:cNvPicPr>
            <a:picLocks noChangeAspect="1" noChangeArrowheads="1"/>
          </p:cNvPicPr>
          <p:nvPr/>
        </p:nvPicPr>
        <p:blipFill>
          <a:blip r:embed="rId3" cstate="print"/>
          <a:srcRect/>
          <a:stretch>
            <a:fillRect/>
          </a:stretch>
        </p:blipFill>
        <p:spPr bwMode="auto">
          <a:xfrm>
            <a:off x="476250" y="4909193"/>
            <a:ext cx="3875714" cy="1137801"/>
          </a:xfrm>
          <a:prstGeom prst="rect">
            <a:avLst/>
          </a:prstGeom>
          <a:noFill/>
          <a:ln w="9525">
            <a:noFill/>
            <a:miter lim="800000"/>
            <a:headEnd/>
            <a:tailEnd/>
          </a:ln>
          <a:effectLst/>
        </p:spPr>
      </p:pic>
      <p:pic>
        <p:nvPicPr>
          <p:cNvPr id="5" name="Picture 5"/>
          <p:cNvPicPr>
            <a:picLocks noChangeAspect="1" noChangeArrowheads="1"/>
          </p:cNvPicPr>
          <p:nvPr/>
        </p:nvPicPr>
        <p:blipFill>
          <a:blip r:embed="rId4" cstate="print"/>
          <a:srcRect/>
          <a:stretch>
            <a:fillRect/>
          </a:stretch>
        </p:blipFill>
        <p:spPr bwMode="auto">
          <a:xfrm>
            <a:off x="9852760" y="0"/>
            <a:ext cx="2130672" cy="1861167"/>
          </a:xfrm>
          <a:prstGeom prst="rect">
            <a:avLst/>
          </a:prstGeom>
          <a:noFill/>
          <a:ln w="9525">
            <a:noFill/>
            <a:miter lim="800000"/>
            <a:headEnd/>
            <a:tailEnd/>
          </a:ln>
          <a:effectLst/>
        </p:spPr>
      </p:pic>
      <p:sp>
        <p:nvSpPr>
          <p:cNvPr id="24578" name="AutoShape 2" descr="https://avatars.mds.yandex.net/i?id=8e8ed99be96d2a58d1b3e296cc5953a4_l-4809821-images-thumbs&amp;n=13"/>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Список используемой литературы:</a:t>
            </a:r>
            <a:endParaRPr lang="ru-RU" dirty="0"/>
          </a:p>
        </p:txBody>
      </p:sp>
      <p:sp>
        <p:nvSpPr>
          <p:cNvPr id="3" name="Содержимое 2"/>
          <p:cNvSpPr>
            <a:spLocks noGrp="1"/>
          </p:cNvSpPr>
          <p:nvPr>
            <p:ph idx="1"/>
          </p:nvPr>
        </p:nvSpPr>
        <p:spPr/>
        <p:txBody>
          <a:bodyPr>
            <a:normAutofit fontScale="85000" lnSpcReduction="10000"/>
          </a:bodyPr>
          <a:lstStyle/>
          <a:p>
            <a:pPr marL="0" lvl="0" indent="0" fontAlgn="base">
              <a:lnSpc>
                <a:spcPct val="100000"/>
              </a:lnSpc>
              <a:spcBef>
                <a:spcPct val="0"/>
              </a:spcBef>
              <a:spcAft>
                <a:spcPct val="0"/>
              </a:spcAft>
              <a:buNone/>
            </a:pPr>
            <a:r>
              <a:rPr lang="ru-RU" dirty="0" err="1" smtClean="0">
                <a:latin typeface="Calibri" pitchFamily="34" charset="0"/>
                <a:ea typeface="Calibri" pitchFamily="34" charset="0"/>
                <a:cs typeface="Times New Roman" pitchFamily="18" charset="0"/>
              </a:rPr>
              <a:t>Мединский</a:t>
            </a:r>
            <a:r>
              <a:rPr lang="ru-RU" dirty="0" smtClean="0">
                <a:latin typeface="Calibri" pitchFamily="34" charset="0"/>
                <a:ea typeface="Calibri" pitchFamily="34" charset="0"/>
                <a:cs typeface="Times New Roman" pitchFamily="18" charset="0"/>
              </a:rPr>
              <a:t> В. Война.1939-1945.Мифы СССР.-М.:ОЛМА МЕДИА ГРУПП, 2014.-320с.:ил</a:t>
            </a:r>
          </a:p>
          <a:p>
            <a:pPr marL="0" lvl="0" indent="0" fontAlgn="base">
              <a:lnSpc>
                <a:spcPct val="100000"/>
              </a:lnSpc>
              <a:spcBef>
                <a:spcPct val="0"/>
              </a:spcBef>
              <a:spcAft>
                <a:spcPct val="0"/>
              </a:spcAft>
              <a:buNone/>
            </a:pPr>
            <a:endParaRPr lang="ru-RU" sz="1400" dirty="0" smtClean="0">
              <a:latin typeface="Arial" pitchFamily="34" charset="0"/>
              <a:cs typeface="Arial" pitchFamily="34" charset="0"/>
            </a:endParaRPr>
          </a:p>
          <a:p>
            <a:pPr marL="0" lvl="0" indent="0" eaLnBrk="0" fontAlgn="base" hangingPunct="0">
              <a:lnSpc>
                <a:spcPct val="100000"/>
              </a:lnSpc>
              <a:spcBef>
                <a:spcPct val="0"/>
              </a:spcBef>
              <a:spcAft>
                <a:spcPct val="0"/>
              </a:spcAft>
              <a:buNone/>
            </a:pPr>
            <a:r>
              <a:rPr lang="ru-RU" dirty="0" smtClean="0">
                <a:latin typeface="Calibri" pitchFamily="34" charset="0"/>
                <a:ea typeface="Calibri" pitchFamily="34" charset="0"/>
                <a:cs typeface="Times New Roman" pitchFamily="18" charset="0"/>
              </a:rPr>
              <a:t>Пионеры – Герои Советского Союза (Ю.Корольков «Лёня Голиков», В.Морозов «Марат </a:t>
            </a:r>
            <a:r>
              <a:rPr lang="ru-RU" dirty="0" err="1" smtClean="0">
                <a:latin typeface="Calibri" pitchFamily="34" charset="0"/>
                <a:ea typeface="Calibri" pitchFamily="34" charset="0"/>
                <a:cs typeface="Times New Roman" pitchFamily="18" charset="0"/>
              </a:rPr>
              <a:t>Казей</a:t>
            </a:r>
            <a:r>
              <a:rPr lang="ru-RU" dirty="0" smtClean="0">
                <a:latin typeface="Calibri" pitchFamily="34" charset="0"/>
                <a:ea typeface="Calibri" pitchFamily="34" charset="0"/>
                <a:cs typeface="Times New Roman" pitchFamily="18" charset="0"/>
              </a:rPr>
              <a:t>», </a:t>
            </a:r>
            <a:r>
              <a:rPr lang="ru-RU" dirty="0" err="1" smtClean="0">
                <a:latin typeface="Calibri" pitchFamily="34" charset="0"/>
                <a:ea typeface="Calibri" pitchFamily="34" charset="0"/>
                <a:cs typeface="Times New Roman" pitchFamily="18" charset="0"/>
              </a:rPr>
              <a:t>Г.Наджафов</a:t>
            </a:r>
            <a:r>
              <a:rPr lang="ru-RU" dirty="0" smtClean="0">
                <a:latin typeface="Calibri" pitchFamily="34" charset="0"/>
                <a:ea typeface="Calibri" pitchFamily="34" charset="0"/>
                <a:cs typeface="Times New Roman" pitchFamily="18" charset="0"/>
              </a:rPr>
              <a:t> «Валя Котик», Г.Набатов «Зина Портнова»)</a:t>
            </a:r>
          </a:p>
          <a:p>
            <a:r>
              <a:rPr lang="ru-RU" b="1" u="sng" dirty="0" smtClean="0">
                <a:hlinkClick r:id="rId2"/>
              </a:rPr>
              <a:t>http</a:t>
            </a:r>
            <a:r>
              <a:rPr lang="ru-RU" b="1" u="sng" dirty="0" smtClean="0">
                <a:hlinkClick r:id="rId2"/>
              </a:rPr>
              <a:t>://</a:t>
            </a:r>
            <a:r>
              <a:rPr lang="ru-RU" b="1" u="sng" dirty="0" smtClean="0">
                <a:hlinkClick r:id="rId2"/>
              </a:rPr>
              <a:t>www.filipoc.ru/attaches/posts/heroes/2012-10-18/podvig-leni-golikova/e35f29077350b166c61190a7816fc938.jpg</a:t>
            </a:r>
            <a:endParaRPr lang="ru-RU" b="1" dirty="0" smtClean="0"/>
          </a:p>
          <a:p>
            <a:r>
              <a:rPr lang="ru-RU" b="1" u="sng" dirty="0" smtClean="0">
                <a:hlinkClick r:id="rId3"/>
              </a:rPr>
              <a:t>http</a:t>
            </a:r>
            <a:r>
              <a:rPr lang="ru-RU" b="1" u="sng" dirty="0" smtClean="0">
                <a:hlinkClick r:id="rId3"/>
              </a:rPr>
              <a:t>://</a:t>
            </a:r>
            <a:r>
              <a:rPr lang="ru-RU" b="1" u="sng" dirty="0" smtClean="0">
                <a:hlinkClick r:id="rId3"/>
              </a:rPr>
              <a:t>fs203.jpe.ru/df3c/3291985_f02468d9.jpg</a:t>
            </a:r>
            <a:endParaRPr lang="ru-RU" b="1" dirty="0" smtClean="0"/>
          </a:p>
          <a:p>
            <a:r>
              <a:rPr lang="ru-RU" b="1" u="sng" dirty="0" smtClean="0">
                <a:hlinkClick r:id="rId4"/>
              </a:rPr>
              <a:t>http://</a:t>
            </a:r>
            <a:r>
              <a:rPr lang="ru-RU" b="1" u="sng" dirty="0" smtClean="0">
                <a:hlinkClick r:id="rId4"/>
              </a:rPr>
              <a:t>img15.nnm.me/3/8/2/d/b/f3845fda18cf7bbcd0e1a5f225d.jpg</a:t>
            </a:r>
            <a:endParaRPr lang="ru-RU" b="1" dirty="0" smtClean="0"/>
          </a:p>
          <a:p>
            <a:r>
              <a:rPr lang="ru-RU" b="1" u="sng" dirty="0" smtClean="0">
                <a:hlinkClick r:id="rId5"/>
              </a:rPr>
              <a:t>http://</a:t>
            </a:r>
            <a:r>
              <a:rPr lang="ru-RU" b="1" u="sng" dirty="0" smtClean="0">
                <a:hlinkClick r:id="rId5"/>
              </a:rPr>
              <a:t>www.informatics.ru/mshp/works/heroies_gpw/pic/kotik.jpg</a:t>
            </a:r>
            <a:endParaRPr lang="ru-RU" b="1" dirty="0" smtClean="0"/>
          </a:p>
          <a:p>
            <a:r>
              <a:rPr lang="ru-RU" b="1" u="sng" dirty="0" smtClean="0">
                <a:hlinkClick r:id="rId6"/>
              </a:rPr>
              <a:t>http://</a:t>
            </a:r>
            <a:r>
              <a:rPr lang="ru-RU" b="1" u="sng" dirty="0" smtClean="0">
                <a:hlinkClick r:id="rId6"/>
              </a:rPr>
              <a:t>files.web2edu.ru/929448a2-504f-4f24-8698-bc768485d082/026da576-ac0e-45ac-a23f-58704cc15623.jpg</a:t>
            </a:r>
            <a:endParaRPr lang="ru-RU" b="1" dirty="0" smtClean="0"/>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5" name="Picture 5"/>
          <p:cNvPicPr>
            <a:picLocks noChangeAspect="1" noChangeArrowheads="1"/>
          </p:cNvPicPr>
          <p:nvPr/>
        </p:nvPicPr>
        <p:blipFill>
          <a:blip r:embed="rId2" cstate="print"/>
          <a:srcRect/>
          <a:stretch>
            <a:fillRect/>
          </a:stretch>
        </p:blipFill>
        <p:spPr bwMode="auto">
          <a:xfrm>
            <a:off x="10170384" y="0"/>
            <a:ext cx="2021616" cy="1861167"/>
          </a:xfrm>
          <a:prstGeom prst="rect">
            <a:avLst/>
          </a:prstGeom>
          <a:noFill/>
          <a:ln w="9525">
            <a:noFill/>
            <a:miter lim="800000"/>
            <a:headEnd/>
            <a:tailEnd/>
          </a:ln>
          <a:effectLst/>
        </p:spPr>
      </p:pic>
      <p:sp>
        <p:nvSpPr>
          <p:cNvPr id="4" name="Прямоугольник 3"/>
          <p:cNvSpPr/>
          <p:nvPr/>
        </p:nvSpPr>
        <p:spPr>
          <a:xfrm>
            <a:off x="213383" y="883970"/>
            <a:ext cx="10681855" cy="4524315"/>
          </a:xfrm>
          <a:prstGeom prst="rect">
            <a:avLst/>
          </a:prstGeom>
        </p:spPr>
        <p:txBody>
          <a:bodyPr wrap="square">
            <a:spAutoFit/>
          </a:bodyPr>
          <a:lstStyle/>
          <a:p>
            <a:r>
              <a:rPr lang="ru-RU" dirty="0" smtClean="0">
                <a:solidFill>
                  <a:srgbClr val="841C00"/>
                </a:solidFill>
                <a:latin typeface="MS Sans Serif"/>
                <a:ea typeface="Calibri" panose="020F0502020204030204" pitchFamily="34" charset="0"/>
                <a:cs typeface="Times New Roman" panose="02020603050405020304" pitchFamily="18" charset="0"/>
              </a:rPr>
              <a:t>          До </a:t>
            </a:r>
            <a:r>
              <a:rPr lang="ru-RU" dirty="0">
                <a:solidFill>
                  <a:srgbClr val="841C00"/>
                </a:solidFill>
                <a:latin typeface="MS Sans Serif"/>
                <a:ea typeface="Calibri" panose="020F0502020204030204" pitchFamily="34" charset="0"/>
                <a:cs typeface="Times New Roman" panose="02020603050405020304" pitchFamily="18" charset="0"/>
              </a:rPr>
              <a:t>войны это были самые обыкновенные мальчишки и девчонки. Учились, помогали старшим, играли, бегали-прыгали, разбивали носы и коленки. Их имена знали только родные, одноклассники да друзья.</a:t>
            </a:r>
            <a:br>
              <a:rPr lang="ru-RU" dirty="0">
                <a:solidFill>
                  <a:srgbClr val="841C00"/>
                </a:solidFill>
                <a:latin typeface="MS Sans Serif"/>
                <a:ea typeface="Calibri" panose="020F0502020204030204" pitchFamily="34" charset="0"/>
                <a:cs typeface="Times New Roman" panose="02020603050405020304" pitchFamily="18" charset="0"/>
              </a:rPr>
            </a:br>
            <a:r>
              <a:rPr lang="ru-RU" dirty="0">
                <a:solidFill>
                  <a:srgbClr val="841C00"/>
                </a:solidFill>
                <a:latin typeface="MS Sans Serif"/>
                <a:ea typeface="Calibri" panose="020F0502020204030204" pitchFamily="34" charset="0"/>
                <a:cs typeface="Times New Roman" panose="02020603050405020304" pitchFamily="18" charset="0"/>
              </a:rPr>
              <a:t>   ПРИШЕЛ ЧАС - ОНИ ПОКАЗАЛИ, КАКИМ ОГРОМНЫМ МОЖЕТ СТАТЬ МАЛЕНЬКОЕ ДЕТСКОЕ СЕДЦЕ, КОГДА РАЗГОРАЕТСЯ В НЕМ СВЯЩЕННАЯ ЛЮБОВЬ К РОДИНЕ И НЕНАВИСТЬ К ЕЕ ВРАГАМ.</a:t>
            </a:r>
            <a:br>
              <a:rPr lang="ru-RU" dirty="0">
                <a:solidFill>
                  <a:srgbClr val="841C00"/>
                </a:solidFill>
                <a:latin typeface="MS Sans Serif"/>
                <a:ea typeface="Calibri" panose="020F0502020204030204" pitchFamily="34" charset="0"/>
                <a:cs typeface="Times New Roman" panose="02020603050405020304" pitchFamily="18" charset="0"/>
              </a:rPr>
            </a:br>
            <a:r>
              <a:rPr lang="ru-RU" dirty="0">
                <a:solidFill>
                  <a:srgbClr val="841C00"/>
                </a:solidFill>
                <a:latin typeface="MS Sans Serif"/>
                <a:ea typeface="Calibri" panose="020F0502020204030204" pitchFamily="34" charset="0"/>
                <a:cs typeface="Times New Roman" panose="02020603050405020304" pitchFamily="18" charset="0"/>
              </a:rPr>
              <a:t>   Мальчишки. Девчонки. На их хрупкие плечи легла тяжесть невзгод, бедствий, горя военных лет. И не согнулись они под этой тяжестью, стали сильнее духом, мужественнее, выносливее.</a:t>
            </a:r>
            <a:br>
              <a:rPr lang="ru-RU" dirty="0">
                <a:solidFill>
                  <a:srgbClr val="841C00"/>
                </a:solidFill>
                <a:latin typeface="MS Sans Serif"/>
                <a:ea typeface="Calibri" panose="020F0502020204030204" pitchFamily="34" charset="0"/>
                <a:cs typeface="Times New Roman" panose="02020603050405020304" pitchFamily="18" charset="0"/>
              </a:rPr>
            </a:br>
            <a:r>
              <a:rPr lang="ru-RU" dirty="0">
                <a:solidFill>
                  <a:srgbClr val="841C00"/>
                </a:solidFill>
                <a:latin typeface="MS Sans Serif"/>
                <a:ea typeface="Calibri" panose="020F0502020204030204" pitchFamily="34" charset="0"/>
                <a:cs typeface="Times New Roman" panose="02020603050405020304" pitchFamily="18" charset="0"/>
              </a:rPr>
              <a:t>   Маленькие герои большой войны. Они сражались рядом со старшими - отцами, братьями, рядом с коммунистами и комсомольцами.</a:t>
            </a:r>
            <a:br>
              <a:rPr lang="ru-RU" dirty="0">
                <a:solidFill>
                  <a:srgbClr val="841C00"/>
                </a:solidFill>
                <a:latin typeface="MS Sans Serif"/>
                <a:ea typeface="Calibri" panose="020F0502020204030204" pitchFamily="34" charset="0"/>
                <a:cs typeface="Times New Roman" panose="02020603050405020304" pitchFamily="18" charset="0"/>
              </a:rPr>
            </a:br>
            <a:r>
              <a:rPr lang="ru-RU" dirty="0">
                <a:solidFill>
                  <a:srgbClr val="841C00"/>
                </a:solidFill>
                <a:latin typeface="MS Sans Serif"/>
                <a:ea typeface="Calibri" panose="020F0502020204030204" pitchFamily="34" charset="0"/>
                <a:cs typeface="Times New Roman" panose="02020603050405020304" pitchFamily="18" charset="0"/>
              </a:rPr>
              <a:t>   Сражались </a:t>
            </a:r>
            <a:r>
              <a:rPr lang="ru-RU" dirty="0" smtClean="0">
                <a:solidFill>
                  <a:srgbClr val="841C00"/>
                </a:solidFill>
                <a:latin typeface="MS Sans Serif"/>
                <a:ea typeface="Calibri" panose="020F0502020204030204" pitchFamily="34" charset="0"/>
                <a:cs typeface="Times New Roman" panose="02020603050405020304" pitchFamily="18" charset="0"/>
              </a:rPr>
              <a:t>повсюду: </a:t>
            </a:r>
            <a:r>
              <a:rPr lang="ru-RU" dirty="0">
                <a:solidFill>
                  <a:srgbClr val="841C00"/>
                </a:solidFill>
                <a:latin typeface="MS Sans Serif"/>
                <a:ea typeface="Calibri" panose="020F0502020204030204" pitchFamily="34" charset="0"/>
                <a:cs typeface="Times New Roman" panose="02020603050405020304" pitchFamily="18" charset="0"/>
              </a:rPr>
              <a:t>н</a:t>
            </a:r>
            <a:r>
              <a:rPr lang="ru-RU" dirty="0" smtClean="0">
                <a:solidFill>
                  <a:srgbClr val="841C00"/>
                </a:solidFill>
                <a:latin typeface="MS Sans Serif"/>
                <a:ea typeface="Calibri" panose="020F0502020204030204" pitchFamily="34" charset="0"/>
                <a:cs typeface="Times New Roman" panose="02020603050405020304" pitchFamily="18" charset="0"/>
              </a:rPr>
              <a:t>а </a:t>
            </a:r>
            <a:r>
              <a:rPr lang="ru-RU" dirty="0">
                <a:solidFill>
                  <a:srgbClr val="841C00"/>
                </a:solidFill>
                <a:latin typeface="MS Sans Serif"/>
                <a:ea typeface="Calibri" panose="020F0502020204030204" pitchFamily="34" charset="0"/>
                <a:cs typeface="Times New Roman" panose="02020603050405020304" pitchFamily="18" charset="0"/>
              </a:rPr>
              <a:t>море, </a:t>
            </a:r>
            <a:r>
              <a:rPr lang="ru-RU" dirty="0" smtClean="0">
                <a:solidFill>
                  <a:srgbClr val="841C00"/>
                </a:solidFill>
                <a:latin typeface="MS Sans Serif"/>
                <a:ea typeface="Calibri" panose="020F0502020204030204" pitchFamily="34" charset="0"/>
                <a:cs typeface="Times New Roman" panose="02020603050405020304" pitchFamily="18" charset="0"/>
              </a:rPr>
              <a:t>в небе</a:t>
            </a:r>
            <a:r>
              <a:rPr lang="ru-RU" dirty="0">
                <a:solidFill>
                  <a:srgbClr val="841C00"/>
                </a:solidFill>
                <a:latin typeface="MS Sans Serif"/>
                <a:ea typeface="Calibri" panose="020F0502020204030204" pitchFamily="34" charset="0"/>
                <a:cs typeface="Times New Roman" panose="02020603050405020304" pitchFamily="18" charset="0"/>
              </a:rPr>
              <a:t>, </a:t>
            </a:r>
            <a:r>
              <a:rPr lang="ru-RU" dirty="0" smtClean="0">
                <a:solidFill>
                  <a:srgbClr val="841C00"/>
                </a:solidFill>
                <a:latin typeface="MS Sans Serif"/>
                <a:ea typeface="Calibri" panose="020F0502020204030204" pitchFamily="34" charset="0"/>
                <a:cs typeface="Times New Roman" panose="02020603050405020304" pitchFamily="18" charset="0"/>
              </a:rPr>
              <a:t>в партизанском </a:t>
            </a:r>
            <a:r>
              <a:rPr lang="ru-RU" dirty="0">
                <a:solidFill>
                  <a:srgbClr val="841C00"/>
                </a:solidFill>
                <a:latin typeface="MS Sans Serif"/>
                <a:ea typeface="Calibri" panose="020F0502020204030204" pitchFamily="34" charset="0"/>
                <a:cs typeface="Times New Roman" panose="02020603050405020304" pitchFamily="18" charset="0"/>
              </a:rPr>
              <a:t>отряде, </a:t>
            </a:r>
            <a:r>
              <a:rPr lang="ru-RU" dirty="0" smtClean="0">
                <a:solidFill>
                  <a:srgbClr val="841C00"/>
                </a:solidFill>
                <a:latin typeface="MS Sans Serif"/>
                <a:ea typeface="Calibri" panose="020F0502020204030204" pitchFamily="34" charset="0"/>
                <a:cs typeface="Times New Roman" panose="02020603050405020304" pitchFamily="18" charset="0"/>
              </a:rPr>
              <a:t>в Брестской </a:t>
            </a:r>
            <a:r>
              <a:rPr lang="ru-RU" dirty="0">
                <a:solidFill>
                  <a:srgbClr val="841C00"/>
                </a:solidFill>
                <a:latin typeface="MS Sans Serif"/>
                <a:ea typeface="Calibri" panose="020F0502020204030204" pitchFamily="34" charset="0"/>
                <a:cs typeface="Times New Roman" panose="02020603050405020304" pitchFamily="18" charset="0"/>
              </a:rPr>
              <a:t>крепости, </a:t>
            </a:r>
            <a:r>
              <a:rPr lang="ru-RU" dirty="0" smtClean="0">
                <a:solidFill>
                  <a:srgbClr val="841C00"/>
                </a:solidFill>
                <a:latin typeface="MS Sans Serif"/>
                <a:ea typeface="Calibri" panose="020F0502020204030204" pitchFamily="34" charset="0"/>
                <a:cs typeface="Times New Roman" panose="02020603050405020304" pitchFamily="18" charset="0"/>
              </a:rPr>
              <a:t>в подполье.</a:t>
            </a:r>
            <a:r>
              <a:rPr lang="ru-RU" dirty="0">
                <a:solidFill>
                  <a:srgbClr val="841C00"/>
                </a:solidFill>
                <a:latin typeface="MS Sans Serif"/>
                <a:ea typeface="Calibri" panose="020F0502020204030204" pitchFamily="34" charset="0"/>
                <a:cs typeface="Times New Roman" panose="02020603050405020304" pitchFamily="18" charset="0"/>
              </a:rPr>
              <a:t/>
            </a:r>
            <a:br>
              <a:rPr lang="ru-RU" dirty="0">
                <a:solidFill>
                  <a:srgbClr val="841C00"/>
                </a:solidFill>
                <a:latin typeface="MS Sans Serif"/>
                <a:ea typeface="Calibri" panose="020F0502020204030204" pitchFamily="34" charset="0"/>
                <a:cs typeface="Times New Roman" panose="02020603050405020304" pitchFamily="18" charset="0"/>
              </a:rPr>
            </a:br>
            <a:r>
              <a:rPr lang="ru-RU" dirty="0">
                <a:solidFill>
                  <a:srgbClr val="841C00"/>
                </a:solidFill>
                <a:latin typeface="MS Sans Serif"/>
                <a:ea typeface="Calibri" panose="020F0502020204030204" pitchFamily="34" charset="0"/>
                <a:cs typeface="Times New Roman" panose="02020603050405020304" pitchFamily="18" charset="0"/>
              </a:rPr>
              <a:t>   И ни на миг не дрогнули юные сердца!</a:t>
            </a:r>
            <a:br>
              <a:rPr lang="ru-RU" dirty="0">
                <a:solidFill>
                  <a:srgbClr val="841C00"/>
                </a:solidFill>
                <a:latin typeface="MS Sans Serif"/>
                <a:ea typeface="Calibri" panose="020F0502020204030204" pitchFamily="34" charset="0"/>
                <a:cs typeface="Times New Roman" panose="02020603050405020304" pitchFamily="18" charset="0"/>
              </a:rPr>
            </a:br>
            <a:r>
              <a:rPr lang="ru-RU" dirty="0">
                <a:solidFill>
                  <a:srgbClr val="841C00"/>
                </a:solidFill>
                <a:latin typeface="MS Sans Serif"/>
                <a:ea typeface="Calibri" panose="020F0502020204030204" pitchFamily="34" charset="0"/>
                <a:cs typeface="Times New Roman" panose="02020603050405020304" pitchFamily="18" charset="0"/>
              </a:rPr>
              <a:t>   Их повзрослевшее детство было наполнено такими испытаниями, что, придумай их даже очень талантливый писатель, в это трудно было бы поверить. Но это было. Было в истории большой нашей страны, было в судьбах ее маленьких ребят - обыкновенных мальчишек и девчонок.</a:t>
            </a:r>
            <a:endParaRPr lang="ru-RU" dirty="0"/>
          </a:p>
        </p:txBody>
      </p:sp>
      <p:sp>
        <p:nvSpPr>
          <p:cNvPr id="10242" name="AutoShape 2" descr="Картинки по запросу &quot;символика пионеров пнг картинки&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44" name="AutoShape 4" descr="Картинки по запросу &quot;символика пионеров пнг картинки&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8" name="Picture 2"/>
          <p:cNvPicPr>
            <a:picLocks noChangeAspect="1" noChangeArrowheads="1"/>
          </p:cNvPicPr>
          <p:nvPr/>
        </p:nvPicPr>
        <p:blipFill>
          <a:blip r:embed="rId3" cstate="print"/>
          <a:srcRect/>
          <a:stretch>
            <a:fillRect/>
          </a:stretch>
        </p:blipFill>
        <p:spPr bwMode="auto">
          <a:xfrm>
            <a:off x="0" y="5341226"/>
            <a:ext cx="3875714" cy="1137801"/>
          </a:xfrm>
          <a:prstGeom prst="rect">
            <a:avLst/>
          </a:prstGeom>
          <a:noFill/>
          <a:ln w="9525">
            <a:noFill/>
            <a:miter lim="800000"/>
            <a:headEnd/>
            <a:tailEnd/>
          </a:ln>
          <a:effectLst/>
        </p:spPr>
      </p:pic>
    </p:spTree>
    <p:extLst>
      <p:ext uri="{BB962C8B-B14F-4D97-AF65-F5344CB8AC3E}">
        <p14:creationId xmlns:p14="http://schemas.microsoft.com/office/powerpoint/2010/main" xmlns="" val="3834598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39710" y="365125"/>
            <a:ext cx="8214090" cy="1325563"/>
          </a:xfrm>
        </p:spPr>
        <p:txBody>
          <a:bodyPr/>
          <a:lstStyle/>
          <a:p>
            <a:r>
              <a:rPr lang="ru-RU" b="1" i="1" dirty="0" smtClean="0">
                <a:latin typeface="Times New Roman" pitchFamily="18" charset="0"/>
                <a:cs typeface="Times New Roman" pitchFamily="18" charset="0"/>
              </a:rPr>
              <a:t>Леня Голиков</a:t>
            </a:r>
            <a:endParaRPr lang="ru-RU" b="1" i="1" dirty="0">
              <a:latin typeface="Times New Roman" pitchFamily="18" charset="0"/>
              <a:cs typeface="Times New Roman" pitchFamily="18" charset="0"/>
            </a:endParaRPr>
          </a:p>
        </p:txBody>
      </p:sp>
      <p:sp>
        <p:nvSpPr>
          <p:cNvPr id="3" name="Объект 2"/>
          <p:cNvSpPr>
            <a:spLocks noGrp="1"/>
          </p:cNvSpPr>
          <p:nvPr>
            <p:ph idx="1"/>
          </p:nvPr>
        </p:nvSpPr>
        <p:spPr>
          <a:xfrm>
            <a:off x="2756262" y="1825625"/>
            <a:ext cx="8597537" cy="4351338"/>
          </a:xfrm>
        </p:spPr>
        <p:txBody>
          <a:bodyPr>
            <a:normAutofit fontScale="62500" lnSpcReduction="20000"/>
          </a:bodyPr>
          <a:lstStyle/>
          <a:p>
            <a:r>
              <a:rPr lang="ru-RU" dirty="0"/>
              <a:t>   </a:t>
            </a:r>
            <a:r>
              <a:rPr lang="ru-RU" dirty="0">
                <a:latin typeface="Times New Roman" pitchFamily="18" charset="0"/>
                <a:cs typeface="Times New Roman" pitchFamily="18" charset="0"/>
              </a:rPr>
              <a:t>Рос в деревне </a:t>
            </a:r>
            <a:r>
              <a:rPr lang="ru-RU" dirty="0" err="1">
                <a:latin typeface="Times New Roman" pitchFamily="18" charset="0"/>
                <a:cs typeface="Times New Roman" pitchFamily="18" charset="0"/>
              </a:rPr>
              <a:t>Лукино</a:t>
            </a:r>
            <a:r>
              <a:rPr lang="ru-RU" dirty="0">
                <a:latin typeface="Times New Roman" pitchFamily="18" charset="0"/>
                <a:cs typeface="Times New Roman" pitchFamily="18" charset="0"/>
              </a:rPr>
              <a:t>, на берегу реки Поло, что впадает в легендарное Ильмень-озеро. Когда его родное село захватил враг, мальчик ушел к партизанам.</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Не раз он ходил в разведку, приносил важные сведения в партизанский отряд. И летели под откос вражеские поезда, машины, рушились мосты, горели вражеские склады...</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Был в его жизни бой, который Леня вел один на один с фашистским генералом. Граната, брошенная мальчиком, подбила машину. Из нее выбрался гитлеровец с портфелем в руках и, отстреливаясь, бросился бежать. Леня - за ним. Почти километр преследовал он врага и, наконец, убил его. В портфеле оказались очень важные документы. Штаб партизан немедленно переправил их самолетом в Москву.</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Немало было еще боев в его недолгой жизни! И ни разу не дрогнул юный герой, сражавшийся плечом к плечу со взрослыми. Он погиб под селом Острая Лука зимой 1943 года, когда особенно лютовал враг, почувствовав, что горит под ногами у него земля, что не будет ему пощады...</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2 апреля 1944 года был опубликован указ Президиума Верховного Совета СССР о присвоении пионеру-партизану Лене Голикову звания Героя Советского Союза.</a:t>
            </a:r>
          </a:p>
        </p:txBody>
      </p:sp>
      <p:pic>
        <p:nvPicPr>
          <p:cNvPr id="2050" name="Picture 2" descr="https://avatars.mds.yandex.net/get-zen_doc/1889358/pub_5e0fc73986c4a900b11bc921_5e0fcc3432335400af52f41c/scale_120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339140"/>
            <a:ext cx="2926080" cy="4292538"/>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5"/>
          <p:cNvPicPr>
            <a:picLocks noChangeAspect="1" noChangeArrowheads="1"/>
          </p:cNvPicPr>
          <p:nvPr/>
        </p:nvPicPr>
        <p:blipFill>
          <a:blip r:embed="rId3" cstate="print"/>
          <a:srcRect/>
          <a:stretch>
            <a:fillRect/>
          </a:stretch>
        </p:blipFill>
        <p:spPr bwMode="auto">
          <a:xfrm>
            <a:off x="9941995" y="0"/>
            <a:ext cx="2130672" cy="1861167"/>
          </a:xfrm>
          <a:prstGeom prst="rect">
            <a:avLst/>
          </a:prstGeom>
          <a:noFill/>
          <a:ln w="9525">
            <a:noFill/>
            <a:miter lim="800000"/>
            <a:headEnd/>
            <a:tailEnd/>
          </a:ln>
          <a:effectLst/>
        </p:spPr>
      </p:pic>
      <p:pic>
        <p:nvPicPr>
          <p:cNvPr id="7" name="Picture 2"/>
          <p:cNvPicPr>
            <a:picLocks noChangeAspect="1" noChangeArrowheads="1"/>
          </p:cNvPicPr>
          <p:nvPr/>
        </p:nvPicPr>
        <p:blipFill>
          <a:blip r:embed="rId4" cstate="print"/>
          <a:srcRect/>
          <a:stretch>
            <a:fillRect/>
          </a:stretch>
        </p:blipFill>
        <p:spPr bwMode="auto">
          <a:xfrm>
            <a:off x="234891" y="5618062"/>
            <a:ext cx="3875714" cy="1137801"/>
          </a:xfrm>
          <a:prstGeom prst="rect">
            <a:avLst/>
          </a:prstGeom>
          <a:noFill/>
          <a:ln w="9525">
            <a:noFill/>
            <a:miter lim="800000"/>
            <a:headEnd/>
            <a:tailEnd/>
          </a:ln>
          <a:effectLst/>
        </p:spPr>
      </p:pic>
    </p:spTree>
    <p:extLst>
      <p:ext uri="{BB962C8B-B14F-4D97-AF65-F5344CB8AC3E}">
        <p14:creationId xmlns:p14="http://schemas.microsoft.com/office/powerpoint/2010/main" xmlns="" val="4112444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ycdn.me/i?r=AzEPZsRbOZEKgBhR0XGMT1Rk9WtuG-OsoeRzGqOIQdMP86aKTM5SRkZCeTgDn6uOyic"/>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9097" y="1758187"/>
            <a:ext cx="2637385" cy="3481986"/>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Заголовок 1"/>
          <p:cNvSpPr>
            <a:spLocks noGrp="1"/>
          </p:cNvSpPr>
          <p:nvPr>
            <p:ph type="title"/>
          </p:nvPr>
        </p:nvSpPr>
        <p:spPr>
          <a:xfrm>
            <a:off x="5107578" y="365125"/>
            <a:ext cx="6246222" cy="1325563"/>
          </a:xfrm>
        </p:spPr>
        <p:txBody>
          <a:bodyPr/>
          <a:lstStyle/>
          <a:p>
            <a:r>
              <a:rPr lang="ru-RU" b="1" i="1" dirty="0" smtClean="0">
                <a:latin typeface="Times New Roman" pitchFamily="18" charset="0"/>
                <a:cs typeface="Times New Roman" pitchFamily="18" charset="0"/>
              </a:rPr>
              <a:t>Валя Котик</a:t>
            </a:r>
            <a:endParaRPr lang="ru-RU" b="1" i="1" dirty="0">
              <a:latin typeface="Times New Roman" pitchFamily="18" charset="0"/>
              <a:cs typeface="Times New Roman" pitchFamily="18" charset="0"/>
            </a:endParaRPr>
          </a:p>
        </p:txBody>
      </p:sp>
      <p:sp>
        <p:nvSpPr>
          <p:cNvPr id="3" name="Объект 2"/>
          <p:cNvSpPr>
            <a:spLocks noGrp="1"/>
          </p:cNvSpPr>
          <p:nvPr>
            <p:ph idx="1"/>
          </p:nvPr>
        </p:nvSpPr>
        <p:spPr>
          <a:xfrm>
            <a:off x="2978330" y="1825625"/>
            <a:ext cx="8375469" cy="4351338"/>
          </a:xfrm>
        </p:spPr>
        <p:txBody>
          <a:bodyPr>
            <a:normAutofit fontScale="62500" lnSpcReduction="20000"/>
          </a:bodyPr>
          <a:lstStyle/>
          <a:p>
            <a:pPr marL="0" indent="0">
              <a:buNone/>
            </a:pPr>
            <a:r>
              <a:rPr lang="ru-RU" dirty="0" smtClean="0"/>
              <a:t>  </a:t>
            </a:r>
            <a:r>
              <a:rPr lang="ru-RU" dirty="0" smtClean="0">
                <a:latin typeface="Times New Roman" pitchFamily="18" charset="0"/>
                <a:cs typeface="Times New Roman" pitchFamily="18" charset="0"/>
              </a:rPr>
              <a:t>Он </a:t>
            </a:r>
            <a:r>
              <a:rPr lang="ru-RU" dirty="0">
                <a:latin typeface="Times New Roman" pitchFamily="18" charset="0"/>
                <a:cs typeface="Times New Roman" pitchFamily="18" charset="0"/>
              </a:rPr>
              <a:t>родился 11 февраля 1930 года в селе Хмелевка </a:t>
            </a:r>
            <a:r>
              <a:rPr lang="ru-RU" dirty="0" err="1">
                <a:latin typeface="Times New Roman" pitchFamily="18" charset="0"/>
                <a:cs typeface="Times New Roman" pitchFamily="18" charset="0"/>
              </a:rPr>
              <a:t>Шепетовского</a:t>
            </a:r>
            <a:r>
              <a:rPr lang="ru-RU" dirty="0">
                <a:latin typeface="Times New Roman" pitchFamily="18" charset="0"/>
                <a:cs typeface="Times New Roman" pitchFamily="18" charset="0"/>
              </a:rPr>
              <a:t> района </a:t>
            </a:r>
            <a:r>
              <a:rPr lang="ru-RU" dirty="0" smtClean="0">
                <a:latin typeface="Times New Roman" pitchFamily="18" charset="0"/>
                <a:cs typeface="Times New Roman" pitchFamily="18" charset="0"/>
              </a:rPr>
              <a:t>           Хмельницкой </a:t>
            </a:r>
            <a:r>
              <a:rPr lang="ru-RU" dirty="0">
                <a:latin typeface="Times New Roman" pitchFamily="18" charset="0"/>
                <a:cs typeface="Times New Roman" pitchFamily="18" charset="0"/>
              </a:rPr>
              <a:t>области. Учился в школе №4 города Шепетовки, был признанным вожаком пионеров, своих ровесников.</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Когда в Шепетовку ворвались фашисты, Валя Котик вместе с друзьями решил бороться с врагом. Ребята собрали на месте боев оружие, которое потом партизаны на возу с сеном переправили в отряд.</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Присмотревшись к мальчику, коммунисты доверили Вале быть связным и разведчиком в своей подпольной организации. Он узнавал расположение вражеских постов, порядок смены караула.</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Фашисты наметили карательную операцию против партизан, а Валя, выследив гитлеровского офицера, возглавлявшего карателей, убил его...</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Когда в городе начались аресты, Валя вместе с мамой и братом Виктором ушел к партизанам. Пионер, которому только-только исполнилось четырнадцать лет, сражался плечом к плечу со взрослыми, освобождая родную землю. На его счету - шесть вражеских эшелонов, взорванных на пути к фронту. Валя Котик был награжден орденом отечественной войны 1 степени, медалью "Партизану Отечественной войны" 2 степени.</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Валя Котик погиб как герой, и Родина посмертно удостоила его званием Героя Советского Союза. Перед школой, в которой учился этот отважный пионер, поставлен ему памятник. И сегодня пионеры отдают герою салют.</a:t>
            </a:r>
          </a:p>
        </p:txBody>
      </p:sp>
      <p:pic>
        <p:nvPicPr>
          <p:cNvPr id="6" name="Picture 5"/>
          <p:cNvPicPr>
            <a:picLocks noChangeAspect="1" noChangeArrowheads="1"/>
          </p:cNvPicPr>
          <p:nvPr/>
        </p:nvPicPr>
        <p:blipFill>
          <a:blip r:embed="rId3" cstate="print"/>
          <a:srcRect/>
          <a:stretch>
            <a:fillRect/>
          </a:stretch>
        </p:blipFill>
        <p:spPr bwMode="auto">
          <a:xfrm>
            <a:off x="9999677" y="0"/>
            <a:ext cx="1970540" cy="1982549"/>
          </a:xfrm>
          <a:prstGeom prst="rect">
            <a:avLst/>
          </a:prstGeom>
          <a:noFill/>
          <a:ln w="9525">
            <a:noFill/>
            <a:miter lim="800000"/>
            <a:headEnd/>
            <a:tailEnd/>
          </a:ln>
          <a:effectLst/>
        </p:spPr>
      </p:pic>
      <p:pic>
        <p:nvPicPr>
          <p:cNvPr id="7" name="Picture 2"/>
          <p:cNvPicPr>
            <a:picLocks noChangeAspect="1" noChangeArrowheads="1"/>
          </p:cNvPicPr>
          <p:nvPr/>
        </p:nvPicPr>
        <p:blipFill>
          <a:blip r:embed="rId4" cstate="print"/>
          <a:srcRect/>
          <a:stretch>
            <a:fillRect/>
          </a:stretch>
        </p:blipFill>
        <p:spPr bwMode="auto">
          <a:xfrm>
            <a:off x="234891" y="5618062"/>
            <a:ext cx="3875714" cy="1137801"/>
          </a:xfrm>
          <a:prstGeom prst="rect">
            <a:avLst/>
          </a:prstGeom>
          <a:noFill/>
          <a:ln w="9525">
            <a:noFill/>
            <a:miter lim="800000"/>
            <a:headEnd/>
            <a:tailEnd/>
          </a:ln>
          <a:effectLst/>
        </p:spPr>
      </p:pic>
    </p:spTree>
    <p:extLst>
      <p:ext uri="{BB962C8B-B14F-4D97-AF65-F5344CB8AC3E}">
        <p14:creationId xmlns:p14="http://schemas.microsoft.com/office/powerpoint/2010/main" xmlns="" val="2417458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29761" y="365125"/>
            <a:ext cx="8124038" cy="1325563"/>
          </a:xfrm>
        </p:spPr>
        <p:txBody>
          <a:bodyPr/>
          <a:lstStyle/>
          <a:p>
            <a:r>
              <a:rPr lang="ru-RU" b="1" i="1" dirty="0" smtClean="0">
                <a:latin typeface="Times New Roman" pitchFamily="18" charset="0"/>
                <a:cs typeface="Times New Roman" pitchFamily="18" charset="0"/>
              </a:rPr>
              <a:t>Галя Комлева</a:t>
            </a:r>
            <a:endParaRPr lang="ru-RU" b="1" i="1" dirty="0">
              <a:latin typeface="Times New Roman" pitchFamily="18" charset="0"/>
              <a:cs typeface="Times New Roman" pitchFamily="18" charset="0"/>
            </a:endParaRPr>
          </a:p>
        </p:txBody>
      </p:sp>
      <p:sp>
        <p:nvSpPr>
          <p:cNvPr id="3" name="Объект 2"/>
          <p:cNvSpPr>
            <a:spLocks noGrp="1"/>
          </p:cNvSpPr>
          <p:nvPr>
            <p:ph idx="1"/>
          </p:nvPr>
        </p:nvSpPr>
        <p:spPr>
          <a:xfrm>
            <a:off x="2874787" y="1803633"/>
            <a:ext cx="8453846" cy="4253219"/>
          </a:xfrm>
        </p:spPr>
        <p:txBody>
          <a:bodyPr>
            <a:normAutofit fontScale="62500" lnSpcReduction="20000"/>
          </a:bodyPr>
          <a:lstStyle/>
          <a:p>
            <a:pPr marL="0" indent="0">
              <a:buNone/>
            </a:pPr>
            <a:r>
              <a:rPr lang="ru-RU" dirty="0"/>
              <a:t>   </a:t>
            </a:r>
            <a:r>
              <a:rPr lang="ru-RU" dirty="0">
                <a:latin typeface="Times New Roman" pitchFamily="18" charset="0"/>
                <a:cs typeface="Times New Roman" pitchFamily="18" charset="0"/>
              </a:rPr>
              <a:t>Когда началась война, и фашисты приближались к Ленинграду, для подпольной работы в поселке </a:t>
            </a:r>
            <a:r>
              <a:rPr lang="ru-RU" dirty="0" err="1">
                <a:latin typeface="Times New Roman" pitchFamily="18" charset="0"/>
                <a:cs typeface="Times New Roman" pitchFamily="18" charset="0"/>
              </a:rPr>
              <a:t>Тарновичи</a:t>
            </a:r>
            <a:r>
              <a:rPr lang="ru-RU" dirty="0">
                <a:latin typeface="Times New Roman" pitchFamily="18" charset="0"/>
                <a:cs typeface="Times New Roman" pitchFamily="18" charset="0"/>
              </a:rPr>
              <a:t> - на юге Ленинградской области - была оставлена вожатая средней школы Анна Петровна Семенова. Для связи с партизанами она подобрала самых надежных своих пионеров, и первой среди них была Галина Комлева. Веселая, смела, любознательная девочка за шесть своих школьных лет была шесть раз награждена книжками с подписью: "За отличную учебу"</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Юная связная приносила от партизан задания своей вожатой, а ее донесения переправляла в отряд вместе с хлебом, картошкой, продуктами, которые доставали с большим трудом. Однажды, когда посыльный из партизанского отряда не пришел в срок на место встречи, Галя, полузамерзшая, сама пробралась в отряд, передала донесение и, чуть погревшись, поспешила назад, неся новое задание подпольщикам.</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Вместе с комсомолкой </a:t>
            </a:r>
            <a:r>
              <a:rPr lang="ru-RU" dirty="0" err="1">
                <a:latin typeface="Times New Roman" pitchFamily="18" charset="0"/>
                <a:cs typeface="Times New Roman" pitchFamily="18" charset="0"/>
              </a:rPr>
              <a:t>Тасей</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Яковлевой, </a:t>
            </a:r>
            <a:r>
              <a:rPr lang="ru-RU" dirty="0">
                <a:latin typeface="Times New Roman" pitchFamily="18" charset="0"/>
                <a:cs typeface="Times New Roman" pitchFamily="18" charset="0"/>
              </a:rPr>
              <a:t>Галя писала листовки и ночью разбрасывала их по поселку. Фашисты выследили, схватили юных подпольщиков. Два месяца держали в гестапо. Жестоко избив, бросали в камеру, а утром снова выводили на допрос. Ничего не сказала врагу Галя, никого не выдала. Юная патриотка была расстреляна.</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Подвиг Гали Комлевой Родина отметила орденом Отечественной войны 1 степени.</a:t>
            </a:r>
            <a:r>
              <a:rPr lang="ru-RU" dirty="0"/>
              <a:t/>
            </a:r>
            <a:br>
              <a:rPr lang="ru-RU" dirty="0"/>
            </a:br>
            <a:endParaRPr lang="ru-RU" dirty="0"/>
          </a:p>
        </p:txBody>
      </p:sp>
      <p:pic>
        <p:nvPicPr>
          <p:cNvPr id="3076" name="Picture 4" descr="http://www.klass39.ru/wp-content/uploads/2015/05/1369405381_94.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410038"/>
            <a:ext cx="2899954" cy="4006770"/>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5"/>
          <p:cNvPicPr>
            <a:picLocks noChangeAspect="1" noChangeArrowheads="1"/>
          </p:cNvPicPr>
          <p:nvPr/>
        </p:nvPicPr>
        <p:blipFill>
          <a:blip r:embed="rId3" cstate="print"/>
          <a:srcRect/>
          <a:stretch>
            <a:fillRect/>
          </a:stretch>
        </p:blipFill>
        <p:spPr bwMode="auto">
          <a:xfrm>
            <a:off x="10061328" y="0"/>
            <a:ext cx="2130672" cy="1861167"/>
          </a:xfrm>
          <a:prstGeom prst="rect">
            <a:avLst/>
          </a:prstGeom>
          <a:noFill/>
          <a:ln w="9525">
            <a:noFill/>
            <a:miter lim="800000"/>
            <a:headEnd/>
            <a:tailEnd/>
          </a:ln>
          <a:effectLst/>
        </p:spPr>
      </p:pic>
      <p:pic>
        <p:nvPicPr>
          <p:cNvPr id="7" name="Picture 2"/>
          <p:cNvPicPr>
            <a:picLocks noChangeAspect="1" noChangeArrowheads="1"/>
          </p:cNvPicPr>
          <p:nvPr/>
        </p:nvPicPr>
        <p:blipFill>
          <a:blip r:embed="rId4" cstate="print"/>
          <a:srcRect/>
          <a:stretch>
            <a:fillRect/>
          </a:stretch>
        </p:blipFill>
        <p:spPr bwMode="auto">
          <a:xfrm>
            <a:off x="234891" y="5618062"/>
            <a:ext cx="3875714" cy="1137801"/>
          </a:xfrm>
          <a:prstGeom prst="rect">
            <a:avLst/>
          </a:prstGeom>
          <a:noFill/>
          <a:ln w="9525">
            <a:noFill/>
            <a:miter lim="800000"/>
            <a:headEnd/>
            <a:tailEnd/>
          </a:ln>
          <a:effectLst/>
        </p:spPr>
      </p:pic>
    </p:spTree>
    <p:extLst>
      <p:ext uri="{BB962C8B-B14F-4D97-AF65-F5344CB8AC3E}">
        <p14:creationId xmlns:p14="http://schemas.microsoft.com/office/powerpoint/2010/main" xmlns="" val="2050649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66880" y="365125"/>
            <a:ext cx="8286919" cy="1325563"/>
          </a:xfrm>
        </p:spPr>
        <p:txBody>
          <a:bodyPr/>
          <a:lstStyle/>
          <a:p>
            <a:r>
              <a:rPr lang="ru-RU" b="1" i="1" dirty="0" smtClean="0">
                <a:latin typeface="Times New Roman" pitchFamily="18" charset="0"/>
                <a:cs typeface="Times New Roman" pitchFamily="18" charset="0"/>
              </a:rPr>
              <a:t>Лара Михеенко</a:t>
            </a:r>
            <a:endParaRPr lang="ru-RU" b="1" i="1" dirty="0">
              <a:latin typeface="Times New Roman" pitchFamily="18" charset="0"/>
              <a:cs typeface="Times New Roman" pitchFamily="18" charset="0"/>
            </a:endParaRPr>
          </a:p>
        </p:txBody>
      </p:sp>
      <p:sp>
        <p:nvSpPr>
          <p:cNvPr id="3" name="Объект 2"/>
          <p:cNvSpPr>
            <a:spLocks noGrp="1"/>
          </p:cNvSpPr>
          <p:nvPr>
            <p:ph idx="1"/>
          </p:nvPr>
        </p:nvSpPr>
        <p:spPr>
          <a:xfrm>
            <a:off x="2730137" y="1825625"/>
            <a:ext cx="8623662" cy="4351338"/>
          </a:xfrm>
        </p:spPr>
        <p:txBody>
          <a:bodyPr>
            <a:normAutofit fontScale="62500" lnSpcReduction="20000"/>
          </a:bodyPr>
          <a:lstStyle/>
          <a:p>
            <a:pPr>
              <a:buNone/>
            </a:pPr>
            <a:r>
              <a:rPr lang="ru-RU" dirty="0" smtClean="0"/>
              <a:t>   </a:t>
            </a:r>
            <a:r>
              <a:rPr lang="ru-RU" dirty="0"/>
              <a:t> </a:t>
            </a:r>
            <a:r>
              <a:rPr lang="ru-RU" dirty="0">
                <a:latin typeface="Times New Roman" pitchFamily="18" charset="0"/>
                <a:cs typeface="Times New Roman" pitchFamily="18" charset="0"/>
              </a:rPr>
              <a:t>  За операцию по разведке и взрыву ж\д. моста через реку Дрисса к правительственной награде была представлена ленинградская школьница Лариса Михеенко. Но вручить своей отважной дочери награду Родина не успела...</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Война отрезала девочку от родного города: летом уехала она на каникулы в </a:t>
            </a:r>
            <a:r>
              <a:rPr lang="ru-RU" dirty="0" err="1">
                <a:latin typeface="Times New Roman" pitchFamily="18" charset="0"/>
                <a:cs typeface="Times New Roman" pitchFamily="18" charset="0"/>
              </a:rPr>
              <a:t>Пустошкинский</a:t>
            </a:r>
            <a:r>
              <a:rPr lang="ru-RU" dirty="0">
                <a:latin typeface="Times New Roman" pitchFamily="18" charset="0"/>
                <a:cs typeface="Times New Roman" pitchFamily="18" charset="0"/>
              </a:rPr>
              <a:t> район, а вернуться не сумела - деревню заняли фашисты. Мечтала пионерка вырваться из гитлеровского рабства, пробраться к своим. И однажды ночью с двумя старшими подругами ушла из деревни.</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В штабе 6-й Калининской бригады командир майор П. В. Рындин вначале оказался принять "таких маленьких": ну какие из них партизаны! Но как же много могут сделать для Родины даже совсем юные ее граждане! Девочкам оказалось под силу то, что не удавалось сильным мужчинам. Переодевшись в лохмотья, ходила Лара по деревням, выведывая, где и как расположены орудия, расставлены часовые, какие немецкие машины движутся по большаку, что за поезда и с каким грузом приходят на станцию Пустошка.</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Участвовала она и в боевых операциях...</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Юную партизанку, выданную предателем в деревне Игнатово, фашисты расстреляли. В Указе о награждении Ларисы Михеенко орденом Отечественной войны 1 степени стоит горькое слово: "Посмертно".</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a:t>
            </a:r>
            <a:r>
              <a:rPr lang="ru-RU" dirty="0"/>
              <a:t/>
            </a:r>
            <a:br>
              <a:rPr lang="ru-RU" dirty="0"/>
            </a:br>
            <a:endParaRPr lang="ru-RU" dirty="0"/>
          </a:p>
        </p:txBody>
      </p:sp>
      <p:pic>
        <p:nvPicPr>
          <p:cNvPr id="4098" name="Picture 2" descr="http://900igr.net/up/datai/197567/0016-024-.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895855"/>
            <a:ext cx="2771775" cy="3619500"/>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5"/>
          <p:cNvPicPr>
            <a:picLocks noChangeAspect="1" noChangeArrowheads="1"/>
          </p:cNvPicPr>
          <p:nvPr/>
        </p:nvPicPr>
        <p:blipFill>
          <a:blip r:embed="rId3" cstate="print"/>
          <a:srcRect/>
          <a:stretch>
            <a:fillRect/>
          </a:stretch>
        </p:blipFill>
        <p:spPr bwMode="auto">
          <a:xfrm>
            <a:off x="9873398" y="176169"/>
            <a:ext cx="2130672" cy="1861167"/>
          </a:xfrm>
          <a:prstGeom prst="rect">
            <a:avLst/>
          </a:prstGeom>
          <a:noFill/>
          <a:ln w="9525">
            <a:noFill/>
            <a:miter lim="800000"/>
            <a:headEnd/>
            <a:tailEnd/>
          </a:ln>
          <a:effectLst/>
        </p:spPr>
      </p:pic>
      <p:pic>
        <p:nvPicPr>
          <p:cNvPr id="6" name="Picture 2"/>
          <p:cNvPicPr>
            <a:picLocks noChangeAspect="1" noChangeArrowheads="1"/>
          </p:cNvPicPr>
          <p:nvPr/>
        </p:nvPicPr>
        <p:blipFill>
          <a:blip r:embed="rId4" cstate="print"/>
          <a:srcRect/>
          <a:stretch>
            <a:fillRect/>
          </a:stretch>
        </p:blipFill>
        <p:spPr bwMode="auto">
          <a:xfrm>
            <a:off x="0" y="5274114"/>
            <a:ext cx="3875714" cy="1137801"/>
          </a:xfrm>
          <a:prstGeom prst="rect">
            <a:avLst/>
          </a:prstGeom>
          <a:noFill/>
          <a:ln w="9525">
            <a:noFill/>
            <a:miter lim="800000"/>
            <a:headEnd/>
            <a:tailEnd/>
          </a:ln>
          <a:effectLst/>
        </p:spPr>
      </p:pic>
    </p:spTree>
    <p:extLst>
      <p:ext uri="{BB962C8B-B14F-4D97-AF65-F5344CB8AC3E}">
        <p14:creationId xmlns:p14="http://schemas.microsoft.com/office/powerpoint/2010/main" xmlns="" val="1422355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01550" y="365125"/>
            <a:ext cx="8052249" cy="1325563"/>
          </a:xfrm>
        </p:spPr>
        <p:txBody>
          <a:bodyPr/>
          <a:lstStyle/>
          <a:p>
            <a:r>
              <a:rPr lang="ru-RU" b="1" i="1" dirty="0" smtClean="0">
                <a:latin typeface="Times New Roman" pitchFamily="18" charset="0"/>
                <a:cs typeface="Times New Roman" pitchFamily="18" charset="0"/>
              </a:rPr>
              <a:t>Витя Хоменко</a:t>
            </a:r>
            <a:endParaRPr lang="ru-RU" b="1" i="1" dirty="0">
              <a:latin typeface="Times New Roman" pitchFamily="18" charset="0"/>
              <a:cs typeface="Times New Roman" pitchFamily="18" charset="0"/>
            </a:endParaRPr>
          </a:p>
        </p:txBody>
      </p:sp>
      <p:sp>
        <p:nvSpPr>
          <p:cNvPr id="3" name="Объект 2"/>
          <p:cNvSpPr>
            <a:spLocks noGrp="1"/>
          </p:cNvSpPr>
          <p:nvPr>
            <p:ph idx="1"/>
          </p:nvPr>
        </p:nvSpPr>
        <p:spPr>
          <a:xfrm>
            <a:off x="3002145" y="1825625"/>
            <a:ext cx="8351654" cy="4351338"/>
          </a:xfrm>
        </p:spPr>
        <p:txBody>
          <a:bodyPr>
            <a:normAutofit fontScale="62500" lnSpcReduction="20000"/>
          </a:bodyPr>
          <a:lstStyle/>
          <a:p>
            <a:pPr>
              <a:buNone/>
            </a:pPr>
            <a:r>
              <a:rPr lang="ru-RU" dirty="0"/>
              <a:t>   </a:t>
            </a:r>
            <a:r>
              <a:rPr lang="ru-RU" dirty="0" smtClean="0"/>
              <a:t>      </a:t>
            </a:r>
            <a:r>
              <a:rPr lang="ru-RU" dirty="0" smtClean="0">
                <a:latin typeface="Times New Roman" pitchFamily="18" charset="0"/>
                <a:cs typeface="Times New Roman" pitchFamily="18" charset="0"/>
              </a:rPr>
              <a:t>Свой </a:t>
            </a:r>
            <a:r>
              <a:rPr lang="ru-RU" dirty="0">
                <a:latin typeface="Times New Roman" pitchFamily="18" charset="0"/>
                <a:cs typeface="Times New Roman" pitchFamily="18" charset="0"/>
              </a:rPr>
              <a:t>героический путь борьбы с фашистами пионер Витя Хоменко прошел в подпольной организации "Николаевский центр".</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...В школе по немецкому у Вити было "отлично", и подпольщики поручили пионеру устроится в офицерскую столовую. Он мыл посуду, случалось, обслуживал офицеров в зале и прислушивался к их разговорам. В пьяных спорах фашисты выбалтывали сведения, которые очень интересовали "Николаевский центр".</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Быстрого, смышленого мальчишку офицеры стали посылать с поручениями, а вскоре и вовсе сделали посыльным при штабе. Им и в голову не могло прийти, что самые секретные пакеты первыми читали подпольщики на явке...</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Вместе с Шурой </a:t>
            </a:r>
            <a:r>
              <a:rPr lang="ru-RU" dirty="0" err="1">
                <a:latin typeface="Times New Roman" pitchFamily="18" charset="0"/>
                <a:cs typeface="Times New Roman" pitchFamily="18" charset="0"/>
              </a:rPr>
              <a:t>Кобером</a:t>
            </a:r>
            <a:r>
              <a:rPr lang="ru-RU" dirty="0">
                <a:latin typeface="Times New Roman" pitchFamily="18" charset="0"/>
                <a:cs typeface="Times New Roman" pitchFamily="18" charset="0"/>
              </a:rPr>
              <a:t> Витя получил задание перейти линию фронта, чтобы установить связь с Москвой. В Москве, в штабе партизанского движения, они доложили обстановку и рассказали о том, что наблюдали в пути.</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Вернувшись в Николаев, ребята доставили подпольщикам радиопередатчик, взрывчатку, оружие. И снова борьба без страха и колебания. 5 декабря 1942 года были схвачены фашистами и казнены десять подпольщиков. Среди них два мальчика - Шура </a:t>
            </a:r>
            <a:r>
              <a:rPr lang="ru-RU" dirty="0" err="1">
                <a:latin typeface="Times New Roman" pitchFamily="18" charset="0"/>
                <a:cs typeface="Times New Roman" pitchFamily="18" charset="0"/>
              </a:rPr>
              <a:t>Кобер</a:t>
            </a:r>
            <a:r>
              <a:rPr lang="ru-RU" dirty="0">
                <a:latin typeface="Times New Roman" pitchFamily="18" charset="0"/>
                <a:cs typeface="Times New Roman" pitchFamily="18" charset="0"/>
              </a:rPr>
              <a:t> и Витя Хоменко. Они жили героями и погибли как герои.</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Орденом Отечественной войны 1 степени - посмертно - наградила Родина своего бесстрашного сына. Имя Вити Хоменко носит школа, в которой он учился.</a:t>
            </a:r>
            <a:br>
              <a:rPr lang="ru-RU"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pic>
        <p:nvPicPr>
          <p:cNvPr id="5122" name="Picture 2" descr="http://i.mycdn.me/i?r=AzEPZsRbOZEKgBhR0XGMT1Rkngv5r5T1fWgNE9TCYAC5JaaKTM5SRkZCeTgDn6uOyic"/>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268045"/>
            <a:ext cx="2979511" cy="4330685"/>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5"/>
          <p:cNvPicPr>
            <a:picLocks noChangeAspect="1" noChangeArrowheads="1"/>
          </p:cNvPicPr>
          <p:nvPr/>
        </p:nvPicPr>
        <p:blipFill>
          <a:blip r:embed="rId3" cstate="print"/>
          <a:srcRect/>
          <a:stretch>
            <a:fillRect/>
          </a:stretch>
        </p:blipFill>
        <p:spPr bwMode="auto">
          <a:xfrm>
            <a:off x="10061328" y="109056"/>
            <a:ext cx="2130672" cy="1861167"/>
          </a:xfrm>
          <a:prstGeom prst="rect">
            <a:avLst/>
          </a:prstGeom>
          <a:noFill/>
          <a:ln w="9525">
            <a:noFill/>
            <a:miter lim="800000"/>
            <a:headEnd/>
            <a:tailEnd/>
          </a:ln>
          <a:effectLst/>
        </p:spPr>
      </p:pic>
      <p:pic>
        <p:nvPicPr>
          <p:cNvPr id="6" name="Picture 2"/>
          <p:cNvPicPr>
            <a:picLocks noChangeAspect="1" noChangeArrowheads="1"/>
          </p:cNvPicPr>
          <p:nvPr/>
        </p:nvPicPr>
        <p:blipFill>
          <a:blip r:embed="rId4" cstate="print"/>
          <a:srcRect/>
          <a:stretch>
            <a:fillRect/>
          </a:stretch>
        </p:blipFill>
        <p:spPr bwMode="auto">
          <a:xfrm>
            <a:off x="0" y="5349615"/>
            <a:ext cx="3875714" cy="1137801"/>
          </a:xfrm>
          <a:prstGeom prst="rect">
            <a:avLst/>
          </a:prstGeom>
          <a:noFill/>
          <a:ln w="9525">
            <a:noFill/>
            <a:miter lim="800000"/>
            <a:headEnd/>
            <a:tailEnd/>
          </a:ln>
          <a:effectLst/>
        </p:spPr>
      </p:pic>
    </p:spTree>
    <p:extLst>
      <p:ext uri="{BB962C8B-B14F-4D97-AF65-F5344CB8AC3E}">
        <p14:creationId xmlns:p14="http://schemas.microsoft.com/office/powerpoint/2010/main" xmlns="" val="3887204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0236" y="365125"/>
            <a:ext cx="8343563" cy="1325563"/>
          </a:xfrm>
        </p:spPr>
        <p:txBody>
          <a:bodyPr/>
          <a:lstStyle/>
          <a:p>
            <a:r>
              <a:rPr lang="ru-RU" b="1" i="1" dirty="0" smtClean="0">
                <a:latin typeface="Times New Roman" pitchFamily="18" charset="0"/>
                <a:cs typeface="Times New Roman" pitchFamily="18" charset="0"/>
              </a:rPr>
              <a:t>Володя Казначеев</a:t>
            </a:r>
            <a:endParaRPr lang="ru-RU" b="1" i="1" dirty="0">
              <a:latin typeface="Times New Roman" pitchFamily="18" charset="0"/>
              <a:cs typeface="Times New Roman" pitchFamily="18" charset="0"/>
            </a:endParaRPr>
          </a:p>
        </p:txBody>
      </p:sp>
      <p:sp>
        <p:nvSpPr>
          <p:cNvPr id="3" name="Объект 2"/>
          <p:cNvSpPr>
            <a:spLocks noGrp="1"/>
          </p:cNvSpPr>
          <p:nvPr>
            <p:ph idx="1"/>
          </p:nvPr>
        </p:nvSpPr>
        <p:spPr>
          <a:xfrm>
            <a:off x="2783660" y="1825625"/>
            <a:ext cx="8570139" cy="4351338"/>
          </a:xfrm>
        </p:spPr>
        <p:txBody>
          <a:bodyPr>
            <a:normAutofit fontScale="62500" lnSpcReduction="20000"/>
          </a:bodyPr>
          <a:lstStyle/>
          <a:p>
            <a:pPr>
              <a:buNone/>
            </a:pPr>
            <a:r>
              <a:rPr lang="ru-RU" dirty="0" smtClean="0"/>
              <a:t>        </a:t>
            </a:r>
            <a:r>
              <a:rPr lang="ru-RU" dirty="0" smtClean="0">
                <a:latin typeface="Times New Roman" pitchFamily="18" charset="0"/>
                <a:cs typeface="Times New Roman" pitchFamily="18" charset="0"/>
              </a:rPr>
              <a:t>1941 </a:t>
            </a:r>
            <a:r>
              <a:rPr lang="ru-RU" dirty="0">
                <a:latin typeface="Times New Roman" pitchFamily="18" charset="0"/>
                <a:cs typeface="Times New Roman" pitchFamily="18" charset="0"/>
              </a:rPr>
              <a:t>год... Весной закончил пятый класс. Осенью вступил в партизанский отряд.</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Когда вместе с сестрой Аней он пришел к партизанам в </a:t>
            </a:r>
            <a:r>
              <a:rPr lang="ru-RU" dirty="0" err="1">
                <a:latin typeface="Times New Roman" pitchFamily="18" charset="0"/>
                <a:cs typeface="Times New Roman" pitchFamily="18" charset="0"/>
              </a:rPr>
              <a:t>Клетнянские</a:t>
            </a:r>
            <a:r>
              <a:rPr lang="ru-RU" dirty="0">
                <a:latin typeface="Times New Roman" pitchFamily="18" charset="0"/>
                <a:cs typeface="Times New Roman" pitchFamily="18" charset="0"/>
              </a:rPr>
              <a:t> леса, что на </a:t>
            </a:r>
            <a:r>
              <a:rPr lang="ru-RU" dirty="0" err="1">
                <a:latin typeface="Times New Roman" pitchFamily="18" charset="0"/>
                <a:cs typeface="Times New Roman" pitchFamily="18" charset="0"/>
              </a:rPr>
              <a:t>Брянщине</a:t>
            </a:r>
            <a:r>
              <a:rPr lang="ru-RU" dirty="0">
                <a:latin typeface="Times New Roman" pitchFamily="18" charset="0"/>
                <a:cs typeface="Times New Roman" pitchFamily="18" charset="0"/>
              </a:rPr>
              <a:t>, в отряде говорили: "Ну и пополнение!.." Правда, узнав, что они из </a:t>
            </a:r>
            <a:r>
              <a:rPr lang="ru-RU" dirty="0" err="1">
                <a:latin typeface="Times New Roman" pitchFamily="18" charset="0"/>
                <a:cs typeface="Times New Roman" pitchFamily="18" charset="0"/>
              </a:rPr>
              <a:t>Соловьяновки</a:t>
            </a:r>
            <a:r>
              <a:rPr lang="ru-RU" dirty="0">
                <a:latin typeface="Times New Roman" pitchFamily="18" charset="0"/>
                <a:cs typeface="Times New Roman" pitchFamily="18" charset="0"/>
              </a:rPr>
              <a:t>, дети Елены Кондратьевны </a:t>
            </a:r>
            <a:r>
              <a:rPr lang="ru-RU" dirty="0" err="1">
                <a:latin typeface="Times New Roman" pitchFamily="18" charset="0"/>
                <a:cs typeface="Times New Roman" pitchFamily="18" charset="0"/>
              </a:rPr>
              <a:t>Казначеевой</a:t>
            </a:r>
            <a:r>
              <a:rPr lang="ru-RU" dirty="0">
                <a:latin typeface="Times New Roman" pitchFamily="18" charset="0"/>
                <a:cs typeface="Times New Roman" pitchFamily="18" charset="0"/>
              </a:rPr>
              <a:t>, той, что пекла хлеб для партизан, шутить перестали (Елена Кондратьевна была убита фашистами).</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В отряде была "партизанская школа". Там обучались будущие минеры, подрывники. Володя на "отлично" усвоил эту науку и вместе со старшими товарищами пустил под откос восемь эшелонов. Приходилось ему, и прикрывать отход группы, гранатами останавливая преследователей...</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Он был связным; ходил нередко в </a:t>
            </a:r>
            <a:r>
              <a:rPr lang="ru-RU" dirty="0" err="1">
                <a:latin typeface="Times New Roman" pitchFamily="18" charset="0"/>
                <a:cs typeface="Times New Roman" pitchFamily="18" charset="0"/>
              </a:rPr>
              <a:t>Клетню</a:t>
            </a:r>
            <a:r>
              <a:rPr lang="ru-RU" dirty="0">
                <a:latin typeface="Times New Roman" pitchFamily="18" charset="0"/>
                <a:cs typeface="Times New Roman" pitchFamily="18" charset="0"/>
              </a:rPr>
              <a:t>, доставляя ценнейшие сведения; дождавшись темноты, расклеивал листовки. От операции к операции становился опытнее, искуснее.</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За голову партизана </a:t>
            </a:r>
            <a:r>
              <a:rPr lang="ru-RU" dirty="0" err="1">
                <a:latin typeface="Times New Roman" pitchFamily="18" charset="0"/>
                <a:cs typeface="Times New Roman" pitchFamily="18" charset="0"/>
              </a:rPr>
              <a:t>Кзаначеева</a:t>
            </a:r>
            <a:r>
              <a:rPr lang="ru-RU" dirty="0">
                <a:latin typeface="Times New Roman" pitchFamily="18" charset="0"/>
                <a:cs typeface="Times New Roman" pitchFamily="18" charset="0"/>
              </a:rPr>
              <a:t> фашисты назначили награду, даже не подозревая, что отважный их противник - совсем еще мальчик. Он сражался рядом со взрослыми до того самого дня, пока родной край не был освобожден от фашистской нечисти, и по праву разделил со взрослыми славу героя - освободителя родной земли. Володя Казначеев награжден орденом Ленина, медалью "Партизану Отечественной войны" 1 степени.</a:t>
            </a:r>
            <a:br>
              <a:rPr lang="ru-RU"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pic>
        <p:nvPicPr>
          <p:cNvPr id="6146" name="Picture 2" descr="http://prikolno.cc/uploads/tumb/img/201712/5_1513994037_tumb_66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427606"/>
            <a:ext cx="2918370" cy="4408508"/>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5"/>
          <p:cNvPicPr>
            <a:picLocks noChangeAspect="1" noChangeArrowheads="1"/>
          </p:cNvPicPr>
          <p:nvPr/>
        </p:nvPicPr>
        <p:blipFill>
          <a:blip r:embed="rId3" cstate="print"/>
          <a:srcRect/>
          <a:stretch>
            <a:fillRect/>
          </a:stretch>
        </p:blipFill>
        <p:spPr bwMode="auto">
          <a:xfrm>
            <a:off x="10061328" y="0"/>
            <a:ext cx="2130672" cy="1861167"/>
          </a:xfrm>
          <a:prstGeom prst="rect">
            <a:avLst/>
          </a:prstGeom>
          <a:noFill/>
          <a:ln w="9525">
            <a:noFill/>
            <a:miter lim="800000"/>
            <a:headEnd/>
            <a:tailEnd/>
          </a:ln>
          <a:effectLst/>
        </p:spPr>
      </p:pic>
      <p:pic>
        <p:nvPicPr>
          <p:cNvPr id="6" name="Picture 2"/>
          <p:cNvPicPr>
            <a:picLocks noChangeAspect="1" noChangeArrowheads="1"/>
          </p:cNvPicPr>
          <p:nvPr/>
        </p:nvPicPr>
        <p:blipFill>
          <a:blip r:embed="rId4" cstate="print"/>
          <a:srcRect/>
          <a:stretch>
            <a:fillRect/>
          </a:stretch>
        </p:blipFill>
        <p:spPr bwMode="auto">
          <a:xfrm>
            <a:off x="0" y="5552419"/>
            <a:ext cx="3875714" cy="1137801"/>
          </a:xfrm>
          <a:prstGeom prst="rect">
            <a:avLst/>
          </a:prstGeom>
          <a:noFill/>
          <a:ln w="9525">
            <a:noFill/>
            <a:miter lim="800000"/>
            <a:headEnd/>
            <a:tailEnd/>
          </a:ln>
          <a:effectLst/>
        </p:spPr>
      </p:pic>
    </p:spTree>
    <p:extLst>
      <p:ext uri="{BB962C8B-B14F-4D97-AF65-F5344CB8AC3E}">
        <p14:creationId xmlns:p14="http://schemas.microsoft.com/office/powerpoint/2010/main" xmlns="" val="2101908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34512" y="365125"/>
            <a:ext cx="8319287" cy="1325563"/>
          </a:xfrm>
        </p:spPr>
        <p:txBody>
          <a:bodyPr/>
          <a:lstStyle/>
          <a:p>
            <a:r>
              <a:rPr lang="ru-RU" b="1" i="1" dirty="0" smtClean="0">
                <a:latin typeface="Times New Roman" pitchFamily="18" charset="0"/>
                <a:cs typeface="Times New Roman" pitchFamily="18" charset="0"/>
              </a:rPr>
              <a:t>Надя Богданова</a:t>
            </a:r>
            <a:endParaRPr lang="ru-RU" b="1" i="1" dirty="0">
              <a:latin typeface="Times New Roman" pitchFamily="18" charset="0"/>
              <a:cs typeface="Times New Roman" pitchFamily="18" charset="0"/>
            </a:endParaRPr>
          </a:p>
        </p:txBody>
      </p:sp>
      <p:sp>
        <p:nvSpPr>
          <p:cNvPr id="3" name="Объект 2"/>
          <p:cNvSpPr>
            <a:spLocks noGrp="1"/>
          </p:cNvSpPr>
          <p:nvPr>
            <p:ph idx="1"/>
          </p:nvPr>
        </p:nvSpPr>
        <p:spPr>
          <a:xfrm>
            <a:off x="2743200" y="1825624"/>
            <a:ext cx="8610600" cy="4650677"/>
          </a:xfrm>
        </p:spPr>
        <p:txBody>
          <a:bodyPr>
            <a:normAutofit fontScale="55000" lnSpcReduction="20000"/>
          </a:bodyPr>
          <a:lstStyle/>
          <a:p>
            <a:pPr>
              <a:buNone/>
            </a:pPr>
            <a:r>
              <a:rPr lang="ru-RU" dirty="0" smtClean="0"/>
              <a:t>        </a:t>
            </a:r>
            <a:r>
              <a:rPr lang="ru-RU" dirty="0" smtClean="0">
                <a:latin typeface="Times New Roman" pitchFamily="18" charset="0"/>
                <a:cs typeface="Times New Roman" pitchFamily="18" charset="0"/>
              </a:rPr>
              <a:t>Её </a:t>
            </a:r>
            <a:r>
              <a:rPr lang="ru-RU" dirty="0">
                <a:latin typeface="Times New Roman" pitchFamily="18" charset="0"/>
                <a:cs typeface="Times New Roman" pitchFamily="18" charset="0"/>
              </a:rPr>
              <a:t>дважды казнили гитлеровцы, и боевые друзья долгие годы считали Надю погибшей. Ей даже памятник поставили.</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В это трудно поверить, но, когда она стала разведчицей в партизанском отряде "дяди Вани" </a:t>
            </a:r>
            <a:r>
              <a:rPr lang="ru-RU" dirty="0" err="1">
                <a:latin typeface="Times New Roman" pitchFamily="18" charset="0"/>
                <a:cs typeface="Times New Roman" pitchFamily="18" charset="0"/>
              </a:rPr>
              <a:t>Дьячкова</a:t>
            </a:r>
            <a:r>
              <a:rPr lang="ru-RU" dirty="0">
                <a:latin typeface="Times New Roman" pitchFamily="18" charset="0"/>
                <a:cs typeface="Times New Roman" pitchFamily="18" charset="0"/>
              </a:rPr>
              <a:t>, ей не было ещё и </a:t>
            </a:r>
            <a:r>
              <a:rPr lang="ru-RU" b="1" dirty="0">
                <a:latin typeface="Times New Roman" pitchFamily="18" charset="0"/>
                <a:cs typeface="Times New Roman" pitchFamily="18" charset="0"/>
              </a:rPr>
              <a:t>десяти лет</a:t>
            </a:r>
            <a:r>
              <a:rPr lang="ru-RU" dirty="0">
                <a:latin typeface="Times New Roman" pitchFamily="18" charset="0"/>
                <a:cs typeface="Times New Roman" pitchFamily="18" charset="0"/>
              </a:rPr>
              <a:t>. Маленькая, худенькая, она, прикидываясь нищенкой, бродила среди фашистов, всё подмечая, всё запоминая, и приносила в отряд ценнейшие сведения. А потом вместе с бойцами-партизанами взрывала фашистский штаб, пускала под откос эшелон с военным снаряжением, минировала объекты.</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Первый раз её схватили, когда вместе с Ваней </a:t>
            </a:r>
            <a:r>
              <a:rPr lang="ru-RU" dirty="0" err="1">
                <a:latin typeface="Times New Roman" pitchFamily="18" charset="0"/>
                <a:cs typeface="Times New Roman" pitchFamily="18" charset="0"/>
              </a:rPr>
              <a:t>Звонцовым</a:t>
            </a:r>
            <a:r>
              <a:rPr lang="ru-RU" dirty="0">
                <a:latin typeface="Times New Roman" pitchFamily="18" charset="0"/>
                <a:cs typeface="Times New Roman" pitchFamily="18" charset="0"/>
              </a:rPr>
              <a:t> вывесила она 7 ноября 1941 года красный флаг в оккупированном врагом Витебске. Били шомполами, пытали, а когда привели ко рву - расстреливать, сил у неё уже не оставалось - упала в ров, на мгновение, опередив пулю. Ваня погиб, а Надю партизаны нашли во рву живой...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Второй раз её схватили в конце 43-го. И снова пытки: её обливали на морозе ледяной водой, выжигали на спине пятиконечную звезду. Считая разведчицу мёртвой, гитлеровцы, когда партизаны атаковали </a:t>
            </a:r>
            <a:r>
              <a:rPr lang="ru-RU" dirty="0" err="1">
                <a:latin typeface="Times New Roman" pitchFamily="18" charset="0"/>
                <a:cs typeface="Times New Roman" pitchFamily="18" charset="0"/>
              </a:rPr>
              <a:t>Карасево</a:t>
            </a:r>
            <a:r>
              <a:rPr lang="ru-RU" dirty="0">
                <a:latin typeface="Times New Roman" pitchFamily="18" charset="0"/>
                <a:cs typeface="Times New Roman" pitchFamily="18" charset="0"/>
              </a:rPr>
              <a:t>, бросили её. Выходили её, парализованную и почти слепую, местные жители. После войны в Одессе академик </a:t>
            </a:r>
            <a:r>
              <a:rPr lang="ru-RU" dirty="0" err="1">
                <a:latin typeface="Times New Roman" pitchFamily="18" charset="0"/>
                <a:cs typeface="Times New Roman" pitchFamily="18" charset="0"/>
              </a:rPr>
              <a:t>В.П.Филатов</a:t>
            </a:r>
            <a:r>
              <a:rPr lang="ru-RU" dirty="0">
                <a:latin typeface="Times New Roman" pitchFamily="18" charset="0"/>
                <a:cs typeface="Times New Roman" pitchFamily="18" charset="0"/>
              </a:rPr>
              <a:t> вернул Наде зрение.</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Спустя 15 лет услышала она по радио, как начальник разведки 6-го отряда Слесаренко - её командир - говорил, что никогда не забудут бойцы своих погибших товарищей, и назвал среди них Надю Богданову, которая ему, раненому, спасла жизнь...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Только тогда и объявилась она, только тогда и узнали люди, работавшие с нею вместе, о том, какой удивительной судьбы человек она, Надя Богданова, награждённая орденами Красного Знамени, Отечественной войны 1 степени, медалями</a:t>
            </a:r>
            <a:r>
              <a:rPr lang="ru-RU" dirty="0" smtClean="0">
                <a:latin typeface="Times New Roman" pitchFamily="18" charset="0"/>
                <a:cs typeface="Times New Roman" pitchFamily="18" charset="0"/>
              </a:rPr>
              <a:t>.</a:t>
            </a:r>
            <a:endParaRPr lang="ru-RU" dirty="0"/>
          </a:p>
        </p:txBody>
      </p:sp>
      <p:pic>
        <p:nvPicPr>
          <p:cNvPr id="7170" name="Picture 2" descr="https://avatars.mds.yandex.net/get-zen_doc/1587860/pub_5e09b66cd7859b00afca9670_5e09ba6f9515ee00afc548b5/scale_120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745636"/>
            <a:ext cx="2977253" cy="3969671"/>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5"/>
          <p:cNvPicPr>
            <a:picLocks noChangeAspect="1" noChangeArrowheads="1"/>
          </p:cNvPicPr>
          <p:nvPr/>
        </p:nvPicPr>
        <p:blipFill>
          <a:blip r:embed="rId3" cstate="print"/>
          <a:srcRect/>
          <a:stretch>
            <a:fillRect/>
          </a:stretch>
        </p:blipFill>
        <p:spPr bwMode="auto">
          <a:xfrm>
            <a:off x="10061328" y="0"/>
            <a:ext cx="2130672" cy="1861167"/>
          </a:xfrm>
          <a:prstGeom prst="rect">
            <a:avLst/>
          </a:prstGeom>
          <a:noFill/>
          <a:ln w="9525">
            <a:noFill/>
            <a:miter lim="800000"/>
            <a:headEnd/>
            <a:tailEnd/>
          </a:ln>
          <a:effectLst/>
        </p:spPr>
      </p:pic>
      <p:pic>
        <p:nvPicPr>
          <p:cNvPr id="6" name="Picture 2"/>
          <p:cNvPicPr>
            <a:picLocks noChangeAspect="1" noChangeArrowheads="1"/>
          </p:cNvPicPr>
          <p:nvPr/>
        </p:nvPicPr>
        <p:blipFill>
          <a:blip r:embed="rId4" cstate="print"/>
          <a:srcRect/>
          <a:stretch>
            <a:fillRect/>
          </a:stretch>
        </p:blipFill>
        <p:spPr bwMode="auto">
          <a:xfrm>
            <a:off x="0" y="5509005"/>
            <a:ext cx="3875714" cy="1137801"/>
          </a:xfrm>
          <a:prstGeom prst="rect">
            <a:avLst/>
          </a:prstGeom>
          <a:noFill/>
          <a:ln w="9525">
            <a:noFill/>
            <a:miter lim="800000"/>
            <a:headEnd/>
            <a:tailEnd/>
          </a:ln>
          <a:effectLst/>
        </p:spPr>
      </p:pic>
    </p:spTree>
    <p:extLst>
      <p:ext uri="{BB962C8B-B14F-4D97-AF65-F5344CB8AC3E}">
        <p14:creationId xmlns:p14="http://schemas.microsoft.com/office/powerpoint/2010/main" xmlns="" val="421991239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278</TotalTime>
  <Words>273</Words>
  <Application>Microsoft Office PowerPoint</Application>
  <PresentationFormat>Произвольный</PresentationFormat>
  <Paragraphs>37</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Слайд 1</vt:lpstr>
      <vt:lpstr>Слайд 2</vt:lpstr>
      <vt:lpstr>Леня Голиков</vt:lpstr>
      <vt:lpstr>Валя Котик</vt:lpstr>
      <vt:lpstr>Галя Комлева</vt:lpstr>
      <vt:lpstr>Лара Михеенко</vt:lpstr>
      <vt:lpstr>Витя Хоменко</vt:lpstr>
      <vt:lpstr>Володя Казначеев</vt:lpstr>
      <vt:lpstr>Надя Богданова</vt:lpstr>
      <vt:lpstr>Нина Куковерова</vt:lpstr>
      <vt:lpstr> ВЕЧНАЯ СЛАВА ГЕРОЯМ!!!</vt:lpstr>
      <vt:lpstr>Минута молчания</vt:lpstr>
      <vt:lpstr>Список используемой литературы: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Пионеры-герои</dc:title>
  <dc:creator>иван иванов</dc:creator>
  <cp:lastModifiedBy>Школа</cp:lastModifiedBy>
  <cp:revision>29</cp:revision>
  <dcterms:created xsi:type="dcterms:W3CDTF">2020-03-12T07:33:26Z</dcterms:created>
  <dcterms:modified xsi:type="dcterms:W3CDTF">2023-01-05T12:25:00Z</dcterms:modified>
</cp:coreProperties>
</file>