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852" r:id="rId2"/>
  </p:sldMasterIdLst>
  <p:notesMasterIdLst>
    <p:notesMasterId r:id="rId46"/>
  </p:notesMasterIdLst>
  <p:sldIdLst>
    <p:sldId id="280" r:id="rId3"/>
    <p:sldId id="382" r:id="rId4"/>
    <p:sldId id="281" r:id="rId5"/>
    <p:sldId id="412" r:id="rId6"/>
    <p:sldId id="265" r:id="rId7"/>
    <p:sldId id="366" r:id="rId8"/>
    <p:sldId id="364" r:id="rId9"/>
    <p:sldId id="367" r:id="rId10"/>
    <p:sldId id="368" r:id="rId11"/>
    <p:sldId id="369" r:id="rId12"/>
    <p:sldId id="370" r:id="rId13"/>
    <p:sldId id="381" r:id="rId14"/>
    <p:sldId id="344" r:id="rId15"/>
    <p:sldId id="365" r:id="rId16"/>
    <p:sldId id="371" r:id="rId17"/>
    <p:sldId id="373" r:id="rId18"/>
    <p:sldId id="374" r:id="rId19"/>
    <p:sldId id="426" r:id="rId20"/>
    <p:sldId id="427" r:id="rId21"/>
    <p:sldId id="406" r:id="rId22"/>
    <p:sldId id="383" r:id="rId23"/>
    <p:sldId id="384" r:id="rId24"/>
    <p:sldId id="385" r:id="rId25"/>
    <p:sldId id="409" r:id="rId26"/>
    <p:sldId id="410" r:id="rId27"/>
    <p:sldId id="411" r:id="rId28"/>
    <p:sldId id="389" r:id="rId29"/>
    <p:sldId id="396" r:id="rId30"/>
    <p:sldId id="398" r:id="rId31"/>
    <p:sldId id="399" r:id="rId32"/>
    <p:sldId id="391" r:id="rId33"/>
    <p:sldId id="392" r:id="rId34"/>
    <p:sldId id="400" r:id="rId35"/>
    <p:sldId id="401" r:id="rId36"/>
    <p:sldId id="402" r:id="rId37"/>
    <p:sldId id="417" r:id="rId38"/>
    <p:sldId id="418" r:id="rId39"/>
    <p:sldId id="421" r:id="rId40"/>
    <p:sldId id="422" r:id="rId41"/>
    <p:sldId id="423" r:id="rId42"/>
    <p:sldId id="424" r:id="rId43"/>
    <p:sldId id="425" r:id="rId44"/>
    <p:sldId id="325" r:id="rId45"/>
  </p:sldIdLst>
  <p:sldSz cx="9144000" cy="5143500" type="screen16x9"/>
  <p:notesSz cx="6797675" cy="9926638"/>
  <p:defaultTextStyle>
    <a:defPPr>
      <a:defRPr lang="ru-RU"/>
    </a:defPPr>
    <a:lvl1pPr marL="0" algn="l" defTabSz="9143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4" algn="l" defTabSz="9143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10" algn="l" defTabSz="9143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64" algn="l" defTabSz="9143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9" algn="l" defTabSz="9143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72" algn="l" defTabSz="9143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26" algn="l" defTabSz="9143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80" algn="l" defTabSz="9143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35" algn="l" defTabSz="9143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  <a:srgbClr val="FFFF99"/>
    <a:srgbClr val="3A3A3A"/>
    <a:srgbClr val="CC9900"/>
    <a:srgbClr val="005696"/>
    <a:srgbClr val="37606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126" autoAdjust="0"/>
    <p:restoredTop sz="94660"/>
  </p:normalViewPr>
  <p:slideViewPr>
    <p:cSldViewPr>
      <p:cViewPr varScale="1">
        <p:scale>
          <a:sx n="138" d="100"/>
          <a:sy n="138" d="100"/>
        </p:scale>
        <p:origin x="-1152" y="-96"/>
      </p:cViewPr>
      <p:guideLst>
        <p:guide orient="horz" pos="2160"/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60" cy="496333"/>
          </a:xfrm>
          <a:prstGeom prst="rect">
            <a:avLst/>
          </a:prstGeom>
        </p:spPr>
        <p:txBody>
          <a:bodyPr vert="horz" lIns="92061" tIns="46030" rIns="92061" bIns="4603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60" cy="496333"/>
          </a:xfrm>
          <a:prstGeom prst="rect">
            <a:avLst/>
          </a:prstGeom>
        </p:spPr>
        <p:txBody>
          <a:bodyPr vert="horz" lIns="92061" tIns="46030" rIns="92061" bIns="46030" rtlCol="0"/>
          <a:lstStyle>
            <a:lvl1pPr algn="r">
              <a:defRPr sz="1200"/>
            </a:lvl1pPr>
          </a:lstStyle>
          <a:p>
            <a:fld id="{FA6FB137-B1D2-4246-963C-F9F103FF0EA4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61" tIns="46030" rIns="92061" bIns="4603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</p:spPr>
        <p:txBody>
          <a:bodyPr vert="horz" lIns="92061" tIns="46030" rIns="92061" bIns="4603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6"/>
            <a:ext cx="2945660" cy="496333"/>
          </a:xfrm>
          <a:prstGeom prst="rect">
            <a:avLst/>
          </a:prstGeom>
        </p:spPr>
        <p:txBody>
          <a:bodyPr vert="horz" lIns="92061" tIns="46030" rIns="92061" bIns="4603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6"/>
            <a:ext cx="2945660" cy="496333"/>
          </a:xfrm>
          <a:prstGeom prst="rect">
            <a:avLst/>
          </a:prstGeom>
        </p:spPr>
        <p:txBody>
          <a:bodyPr vert="horz" lIns="92061" tIns="46030" rIns="92061" bIns="46030" rtlCol="0" anchor="b"/>
          <a:lstStyle>
            <a:lvl1pPr algn="r">
              <a:defRPr sz="1200"/>
            </a:lvl1pPr>
          </a:lstStyle>
          <a:p>
            <a:fld id="{D486EFF8-6895-4566-A114-81952421A5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8322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4" algn="l" defTabSz="9143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10" algn="l" defTabSz="9143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64" algn="l" defTabSz="9143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9" algn="l" defTabSz="9143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72" algn="l" defTabSz="9143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26" algn="l" defTabSz="9143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80" algn="l" defTabSz="9143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35" algn="l" defTabSz="9143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/>
          <p:cNvSpPr txBox="1">
            <a:spLocks noGrp="1" noChangeArrowheads="1"/>
          </p:cNvSpPr>
          <p:nvPr/>
        </p:nvSpPr>
        <p:spPr bwMode="auto">
          <a:xfrm>
            <a:off x="3838732" y="9351486"/>
            <a:ext cx="2935210" cy="4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3" tIns="46151" rIns="92293" bIns="46151" anchor="b"/>
          <a:lstStyle/>
          <a:p>
            <a:pPr algn="r" defTabSz="908873" eaLnBrk="0" fontAlgn="base" hangingPunct="0">
              <a:spcBef>
                <a:spcPct val="0"/>
              </a:spcBef>
              <a:spcAft>
                <a:spcPct val="0"/>
              </a:spcAft>
            </a:pPr>
            <a:fld id="{866EB7C0-2017-40D6-BDCD-F3E941B591E1}" type="slidenum">
              <a:rPr lang="ru-RU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defTabSz="908873" eaLnBrk="0" fontAlgn="base" hangingPunct="0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41363"/>
            <a:ext cx="6565900" cy="3692525"/>
          </a:xfrm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4" y="4678103"/>
            <a:ext cx="5419453" cy="4426163"/>
          </a:xfrm>
          <a:noFill/>
          <a:ln/>
        </p:spPr>
        <p:txBody>
          <a:bodyPr lIns="92293" tIns="46151" rIns="92293" bIns="46151"/>
          <a:lstStyle/>
          <a:p>
            <a:pPr eaLnBrk="1" hangingPunct="1"/>
            <a:endParaRPr lang="en-US" dirty="0" smtClean="0"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62551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/>
          <p:cNvSpPr txBox="1">
            <a:spLocks noGrp="1" noChangeArrowheads="1"/>
          </p:cNvSpPr>
          <p:nvPr/>
        </p:nvSpPr>
        <p:spPr bwMode="auto">
          <a:xfrm>
            <a:off x="3838732" y="9351486"/>
            <a:ext cx="2935210" cy="4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3" tIns="46151" rIns="92293" bIns="46151" anchor="b"/>
          <a:lstStyle/>
          <a:p>
            <a:pPr algn="r" defTabSz="908873" eaLnBrk="0" fontAlgn="base" hangingPunct="0">
              <a:spcBef>
                <a:spcPct val="0"/>
              </a:spcBef>
              <a:spcAft>
                <a:spcPct val="0"/>
              </a:spcAft>
            </a:pPr>
            <a:fld id="{866EB7C0-2017-40D6-BDCD-F3E941B591E1}" type="slidenum">
              <a:rPr lang="ru-RU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defTabSz="908873" eaLnBrk="0" fontAlgn="base" hangingPunct="0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41363"/>
            <a:ext cx="6565900" cy="3692525"/>
          </a:xfrm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4" y="4678103"/>
            <a:ext cx="5419453" cy="4426163"/>
          </a:xfrm>
          <a:noFill/>
          <a:ln/>
        </p:spPr>
        <p:txBody>
          <a:bodyPr lIns="92293" tIns="46151" rIns="92293" bIns="46151"/>
          <a:lstStyle/>
          <a:p>
            <a:pPr eaLnBrk="1" hangingPunct="1"/>
            <a:endParaRPr lang="en-US" dirty="0" smtClean="0"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0455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BE230-9654-4732-AAC1-FB4B877AB205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6751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BE230-9654-4732-AAC1-FB4B877AB205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86005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BE230-9654-4732-AAC1-FB4B877AB205}" type="slidenum">
              <a:rPr lang="ru-RU" smtClean="0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72086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BE230-9654-4732-AAC1-FB4B877AB205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91857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BE230-9654-4732-AAC1-FB4B877AB205}" type="slidenum">
              <a:rPr lang="ru-RU" smtClean="0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21479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BE230-9654-4732-AAC1-FB4B877AB205}" type="slidenum">
              <a:rPr lang="ru-RU" smtClean="0">
                <a:solidFill>
                  <a:prstClr val="black"/>
                </a:solidFill>
              </a:rPr>
              <a:pPr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43256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/>
          <p:cNvSpPr txBox="1">
            <a:spLocks noGrp="1" noChangeArrowheads="1"/>
          </p:cNvSpPr>
          <p:nvPr/>
        </p:nvSpPr>
        <p:spPr bwMode="auto">
          <a:xfrm>
            <a:off x="3838732" y="9351486"/>
            <a:ext cx="2935210" cy="4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3" tIns="46151" rIns="92293" bIns="46151" anchor="b"/>
          <a:lstStyle/>
          <a:p>
            <a:pPr algn="r" defTabSz="908873" eaLnBrk="0" fontAlgn="base" hangingPunct="0">
              <a:spcBef>
                <a:spcPct val="0"/>
              </a:spcBef>
              <a:spcAft>
                <a:spcPct val="0"/>
              </a:spcAft>
            </a:pPr>
            <a:fld id="{866EB7C0-2017-40D6-BDCD-F3E941B591E1}" type="slidenum">
              <a:rPr lang="ru-RU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defTabSz="908873" eaLnBrk="0" fontAlgn="base" hangingPunct="0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ru-RU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41363"/>
            <a:ext cx="6565900" cy="3692525"/>
          </a:xfrm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4" y="4678103"/>
            <a:ext cx="5419453" cy="4426163"/>
          </a:xfrm>
          <a:noFill/>
          <a:ln/>
        </p:spPr>
        <p:txBody>
          <a:bodyPr lIns="92293" tIns="46151" rIns="92293" bIns="46151"/>
          <a:lstStyle/>
          <a:p>
            <a:pPr eaLnBrk="1" hangingPunct="1"/>
            <a:endParaRPr lang="en-US" dirty="0" smtClean="0"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62479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/>
          <p:cNvSpPr txBox="1">
            <a:spLocks noGrp="1" noChangeArrowheads="1"/>
          </p:cNvSpPr>
          <p:nvPr/>
        </p:nvSpPr>
        <p:spPr bwMode="auto">
          <a:xfrm>
            <a:off x="3838732" y="9351486"/>
            <a:ext cx="2935210" cy="4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3" tIns="46151" rIns="92293" bIns="46151" anchor="b"/>
          <a:lstStyle/>
          <a:p>
            <a:pPr algn="r" defTabSz="908873" eaLnBrk="0" fontAlgn="base" hangingPunct="0">
              <a:spcBef>
                <a:spcPct val="0"/>
              </a:spcBef>
              <a:spcAft>
                <a:spcPct val="0"/>
              </a:spcAft>
            </a:pPr>
            <a:fld id="{866EB7C0-2017-40D6-BDCD-F3E941B591E1}" type="slidenum">
              <a:rPr lang="ru-RU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defTabSz="908873" eaLnBrk="0" fontAlgn="base" hangingPunct="0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ru-RU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41363"/>
            <a:ext cx="6565900" cy="3692525"/>
          </a:xfrm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4" y="4678103"/>
            <a:ext cx="5419453" cy="4426163"/>
          </a:xfrm>
          <a:noFill/>
          <a:ln/>
        </p:spPr>
        <p:txBody>
          <a:bodyPr lIns="92293" tIns="46151" rIns="92293" bIns="46151"/>
          <a:lstStyle/>
          <a:p>
            <a:pPr eaLnBrk="1" hangingPunct="1"/>
            <a:endParaRPr lang="en-US" dirty="0" smtClean="0"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27403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/>
          <p:cNvSpPr txBox="1">
            <a:spLocks noGrp="1" noChangeArrowheads="1"/>
          </p:cNvSpPr>
          <p:nvPr/>
        </p:nvSpPr>
        <p:spPr bwMode="auto">
          <a:xfrm>
            <a:off x="3838732" y="9351486"/>
            <a:ext cx="2935210" cy="4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3" tIns="46151" rIns="92293" bIns="46151" anchor="b"/>
          <a:lstStyle/>
          <a:p>
            <a:pPr algn="r" defTabSz="908873" eaLnBrk="0" fontAlgn="base" hangingPunct="0">
              <a:spcBef>
                <a:spcPct val="0"/>
              </a:spcBef>
              <a:spcAft>
                <a:spcPct val="0"/>
              </a:spcAft>
            </a:pPr>
            <a:fld id="{866EB7C0-2017-40D6-BDCD-F3E941B591E1}" type="slidenum">
              <a:rPr lang="ru-RU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defTabSz="908873" eaLnBrk="0" fontAlgn="base" hangingPunct="0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ru-RU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41363"/>
            <a:ext cx="6565900" cy="3692525"/>
          </a:xfrm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4" y="4678103"/>
            <a:ext cx="5419453" cy="4426163"/>
          </a:xfrm>
          <a:noFill/>
          <a:ln/>
        </p:spPr>
        <p:txBody>
          <a:bodyPr lIns="92293" tIns="46151" rIns="92293" bIns="46151"/>
          <a:lstStyle/>
          <a:p>
            <a:pPr eaLnBrk="1" hangingPunct="1"/>
            <a:endParaRPr lang="en-US" dirty="0" smtClean="0"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9655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/>
          <p:cNvSpPr txBox="1">
            <a:spLocks noGrp="1" noChangeArrowheads="1"/>
          </p:cNvSpPr>
          <p:nvPr/>
        </p:nvSpPr>
        <p:spPr bwMode="auto">
          <a:xfrm>
            <a:off x="3838732" y="9351486"/>
            <a:ext cx="2935210" cy="4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3" tIns="46151" rIns="92293" bIns="46151" anchor="b"/>
          <a:lstStyle/>
          <a:p>
            <a:pPr algn="r" defTabSz="908873" eaLnBrk="0" fontAlgn="base" hangingPunct="0">
              <a:spcBef>
                <a:spcPct val="0"/>
              </a:spcBef>
              <a:spcAft>
                <a:spcPct val="0"/>
              </a:spcAft>
            </a:pPr>
            <a:fld id="{866EB7C0-2017-40D6-BDCD-F3E941B591E1}" type="slidenum">
              <a:rPr lang="ru-RU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defTabSz="908873"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41363"/>
            <a:ext cx="6565900" cy="3692525"/>
          </a:xfrm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4" y="4678103"/>
            <a:ext cx="5419453" cy="4426163"/>
          </a:xfrm>
          <a:noFill/>
          <a:ln/>
        </p:spPr>
        <p:txBody>
          <a:bodyPr lIns="92293" tIns="46151" rIns="92293" bIns="46151"/>
          <a:lstStyle/>
          <a:p>
            <a:pPr eaLnBrk="1" hangingPunct="1"/>
            <a:endParaRPr lang="en-US" dirty="0" smtClean="0"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32684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/>
          <p:cNvSpPr txBox="1">
            <a:spLocks noGrp="1" noChangeArrowheads="1"/>
          </p:cNvSpPr>
          <p:nvPr/>
        </p:nvSpPr>
        <p:spPr bwMode="auto">
          <a:xfrm>
            <a:off x="3838732" y="9351486"/>
            <a:ext cx="2935210" cy="4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3" tIns="46151" rIns="92293" bIns="46151" anchor="b"/>
          <a:lstStyle/>
          <a:p>
            <a:pPr algn="r" defTabSz="908873" eaLnBrk="0" fontAlgn="base" hangingPunct="0">
              <a:spcBef>
                <a:spcPct val="0"/>
              </a:spcBef>
              <a:spcAft>
                <a:spcPct val="0"/>
              </a:spcAft>
            </a:pPr>
            <a:fld id="{866EB7C0-2017-40D6-BDCD-F3E941B591E1}" type="slidenum">
              <a:rPr lang="ru-RU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defTabSz="908873" eaLnBrk="0" fontAlgn="base" hangingPunct="0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ru-RU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41363"/>
            <a:ext cx="6565900" cy="3692525"/>
          </a:xfrm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4" y="4678103"/>
            <a:ext cx="5419453" cy="4426163"/>
          </a:xfrm>
          <a:noFill/>
          <a:ln/>
        </p:spPr>
        <p:txBody>
          <a:bodyPr lIns="92293" tIns="46151" rIns="92293" bIns="46151"/>
          <a:lstStyle/>
          <a:p>
            <a:pPr eaLnBrk="1" hangingPunct="1"/>
            <a:endParaRPr lang="en-US" dirty="0" smtClean="0"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70202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/>
          <p:cNvSpPr txBox="1">
            <a:spLocks noGrp="1" noChangeArrowheads="1"/>
          </p:cNvSpPr>
          <p:nvPr/>
        </p:nvSpPr>
        <p:spPr bwMode="auto">
          <a:xfrm>
            <a:off x="3838732" y="9351486"/>
            <a:ext cx="2935210" cy="4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3" tIns="46151" rIns="92293" bIns="46151" anchor="b"/>
          <a:lstStyle/>
          <a:p>
            <a:pPr algn="r" defTabSz="908873" eaLnBrk="0" fontAlgn="base" hangingPunct="0">
              <a:spcBef>
                <a:spcPct val="0"/>
              </a:spcBef>
              <a:spcAft>
                <a:spcPct val="0"/>
              </a:spcAft>
            </a:pPr>
            <a:fld id="{866EB7C0-2017-40D6-BDCD-F3E941B591E1}" type="slidenum">
              <a:rPr lang="ru-RU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defTabSz="908873" eaLnBrk="0" fontAlgn="base" hangingPunct="0">
                <a:spcBef>
                  <a:spcPct val="0"/>
                </a:spcBef>
                <a:spcAft>
                  <a:spcPct val="0"/>
                </a:spcAft>
              </a:pPr>
              <a:t>42</a:t>
            </a:fld>
            <a:endParaRPr lang="ru-RU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41363"/>
            <a:ext cx="6565900" cy="3692525"/>
          </a:xfrm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4" y="4678103"/>
            <a:ext cx="5419453" cy="4426163"/>
          </a:xfrm>
          <a:noFill/>
          <a:ln/>
        </p:spPr>
        <p:txBody>
          <a:bodyPr lIns="92293" tIns="46151" rIns="92293" bIns="46151"/>
          <a:lstStyle/>
          <a:p>
            <a:pPr eaLnBrk="1" hangingPunct="1"/>
            <a:endParaRPr lang="en-US" dirty="0" smtClean="0"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4819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/>
          <p:cNvSpPr txBox="1">
            <a:spLocks noGrp="1" noChangeArrowheads="1"/>
          </p:cNvSpPr>
          <p:nvPr/>
        </p:nvSpPr>
        <p:spPr bwMode="auto">
          <a:xfrm>
            <a:off x="3838732" y="9351486"/>
            <a:ext cx="2935210" cy="4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3" tIns="46151" rIns="92293" bIns="46151" anchor="b"/>
          <a:lstStyle/>
          <a:p>
            <a:pPr algn="r" defTabSz="908873" eaLnBrk="0" fontAlgn="base" hangingPunct="0">
              <a:spcBef>
                <a:spcPct val="0"/>
              </a:spcBef>
              <a:spcAft>
                <a:spcPct val="0"/>
              </a:spcAft>
            </a:pPr>
            <a:fld id="{866EB7C0-2017-40D6-BDCD-F3E941B591E1}" type="slidenum">
              <a:rPr lang="ru-RU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defTabSz="908873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41363"/>
            <a:ext cx="6565900" cy="3692525"/>
          </a:xfrm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4" y="4678103"/>
            <a:ext cx="5419453" cy="4426163"/>
          </a:xfrm>
          <a:noFill/>
          <a:ln/>
        </p:spPr>
        <p:txBody>
          <a:bodyPr lIns="92293" tIns="46151" rIns="92293" bIns="46151"/>
          <a:lstStyle/>
          <a:p>
            <a:pPr eaLnBrk="1" hangingPunct="1"/>
            <a:endParaRPr lang="en-US" dirty="0" smtClean="0"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5805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/>
          <p:cNvSpPr txBox="1">
            <a:spLocks noGrp="1" noChangeArrowheads="1"/>
          </p:cNvSpPr>
          <p:nvPr/>
        </p:nvSpPr>
        <p:spPr bwMode="auto">
          <a:xfrm>
            <a:off x="3838732" y="9351486"/>
            <a:ext cx="2935210" cy="4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3" tIns="46151" rIns="92293" bIns="46151" anchor="b"/>
          <a:lstStyle/>
          <a:p>
            <a:pPr algn="r" defTabSz="908873" eaLnBrk="0" fontAlgn="base" hangingPunct="0">
              <a:spcBef>
                <a:spcPct val="0"/>
              </a:spcBef>
              <a:spcAft>
                <a:spcPct val="0"/>
              </a:spcAft>
            </a:pPr>
            <a:fld id="{866EB7C0-2017-40D6-BDCD-F3E941B591E1}" type="slidenum">
              <a:rPr lang="ru-RU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defTabSz="908873" eaLnBrk="0" fontAlgn="base" hangingPunct="0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41363"/>
            <a:ext cx="6565900" cy="3692525"/>
          </a:xfrm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4" y="4678103"/>
            <a:ext cx="5419453" cy="4426163"/>
          </a:xfrm>
          <a:noFill/>
          <a:ln/>
        </p:spPr>
        <p:txBody>
          <a:bodyPr lIns="92293" tIns="46151" rIns="92293" bIns="46151"/>
          <a:lstStyle/>
          <a:p>
            <a:pPr eaLnBrk="1" hangingPunct="1"/>
            <a:endParaRPr lang="en-US" dirty="0" smtClean="0"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32684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/>
          <p:cNvSpPr txBox="1">
            <a:spLocks noGrp="1" noChangeArrowheads="1"/>
          </p:cNvSpPr>
          <p:nvPr/>
        </p:nvSpPr>
        <p:spPr bwMode="auto">
          <a:xfrm>
            <a:off x="3838732" y="9351486"/>
            <a:ext cx="2935210" cy="4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3" tIns="46151" rIns="92293" bIns="46151" anchor="b"/>
          <a:lstStyle/>
          <a:p>
            <a:pPr algn="r" defTabSz="908873" eaLnBrk="0" fontAlgn="base" hangingPunct="0">
              <a:spcBef>
                <a:spcPct val="0"/>
              </a:spcBef>
              <a:spcAft>
                <a:spcPct val="0"/>
              </a:spcAft>
            </a:pPr>
            <a:fld id="{866EB7C0-2017-40D6-BDCD-F3E941B591E1}" type="slidenum">
              <a:rPr lang="ru-RU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defTabSz="908873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41363"/>
            <a:ext cx="6565900" cy="3692525"/>
          </a:xfrm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4" y="4678103"/>
            <a:ext cx="5419453" cy="4426163"/>
          </a:xfrm>
          <a:noFill/>
          <a:ln/>
        </p:spPr>
        <p:txBody>
          <a:bodyPr lIns="92293" tIns="46151" rIns="92293" bIns="46151"/>
          <a:lstStyle/>
          <a:p>
            <a:pPr eaLnBrk="1" hangingPunct="1"/>
            <a:endParaRPr lang="en-US" dirty="0" smtClean="0"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91459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BE230-9654-4732-AAC1-FB4B877AB205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2018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/>
          <p:cNvSpPr txBox="1">
            <a:spLocks noGrp="1" noChangeArrowheads="1"/>
          </p:cNvSpPr>
          <p:nvPr/>
        </p:nvSpPr>
        <p:spPr bwMode="auto">
          <a:xfrm>
            <a:off x="3838732" y="9351486"/>
            <a:ext cx="2935210" cy="4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3" tIns="46151" rIns="92293" bIns="46151" anchor="b"/>
          <a:lstStyle/>
          <a:p>
            <a:pPr algn="r" defTabSz="908873" eaLnBrk="0" fontAlgn="base" hangingPunct="0">
              <a:spcBef>
                <a:spcPct val="0"/>
              </a:spcBef>
              <a:spcAft>
                <a:spcPct val="0"/>
              </a:spcAft>
            </a:pPr>
            <a:fld id="{866EB7C0-2017-40D6-BDCD-F3E941B591E1}" type="slidenum">
              <a:rPr lang="ru-RU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defTabSz="908873" eaLnBrk="0" fontAlgn="base" hangingPunct="0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41363"/>
            <a:ext cx="6565900" cy="3692525"/>
          </a:xfrm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4" y="4678103"/>
            <a:ext cx="5419453" cy="4426163"/>
          </a:xfrm>
          <a:noFill/>
          <a:ln/>
        </p:spPr>
        <p:txBody>
          <a:bodyPr lIns="92293" tIns="46151" rIns="92293" bIns="46151"/>
          <a:lstStyle/>
          <a:p>
            <a:pPr eaLnBrk="1" hangingPunct="1"/>
            <a:endParaRPr lang="en-US" dirty="0" smtClean="0"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91525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/>
          <p:cNvSpPr txBox="1">
            <a:spLocks noGrp="1" noChangeArrowheads="1"/>
          </p:cNvSpPr>
          <p:nvPr/>
        </p:nvSpPr>
        <p:spPr bwMode="auto">
          <a:xfrm>
            <a:off x="3838732" y="9351486"/>
            <a:ext cx="2935210" cy="4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3" tIns="46151" rIns="92293" bIns="46151" anchor="b"/>
          <a:lstStyle/>
          <a:p>
            <a:pPr algn="r" defTabSz="908873" eaLnBrk="0" fontAlgn="base" hangingPunct="0">
              <a:spcBef>
                <a:spcPct val="0"/>
              </a:spcBef>
              <a:spcAft>
                <a:spcPct val="0"/>
              </a:spcAft>
            </a:pPr>
            <a:fld id="{866EB7C0-2017-40D6-BDCD-F3E941B591E1}" type="slidenum">
              <a:rPr lang="ru-RU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defTabSz="908873" eaLnBrk="0" fontAlgn="base" hangingPunct="0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41363"/>
            <a:ext cx="6565900" cy="3692525"/>
          </a:xfrm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4" y="4678103"/>
            <a:ext cx="5419453" cy="4426163"/>
          </a:xfrm>
          <a:noFill/>
          <a:ln/>
        </p:spPr>
        <p:txBody>
          <a:bodyPr lIns="92293" tIns="46151" rIns="92293" bIns="46151"/>
          <a:lstStyle/>
          <a:p>
            <a:pPr eaLnBrk="1" hangingPunct="1"/>
            <a:endParaRPr lang="en-US" dirty="0" smtClean="0"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04414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/>
          <p:cNvSpPr txBox="1">
            <a:spLocks noGrp="1" noChangeArrowheads="1"/>
          </p:cNvSpPr>
          <p:nvPr/>
        </p:nvSpPr>
        <p:spPr bwMode="auto">
          <a:xfrm>
            <a:off x="3838732" y="9351486"/>
            <a:ext cx="2935210" cy="492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93" tIns="46151" rIns="92293" bIns="46151" anchor="b"/>
          <a:lstStyle/>
          <a:p>
            <a:pPr algn="r" defTabSz="908873" eaLnBrk="0" fontAlgn="base" hangingPunct="0">
              <a:spcBef>
                <a:spcPct val="0"/>
              </a:spcBef>
              <a:spcAft>
                <a:spcPct val="0"/>
              </a:spcAft>
            </a:pPr>
            <a:fld id="{866EB7C0-2017-40D6-BDCD-F3E941B591E1}" type="slidenum">
              <a:rPr lang="ru-RU" sz="12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 defTabSz="908873" eaLnBrk="0" fontAlgn="base" hangingPunct="0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8" y="741363"/>
            <a:ext cx="6565900" cy="3692525"/>
          </a:xfrm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844" y="4678103"/>
            <a:ext cx="5419453" cy="4426163"/>
          </a:xfrm>
          <a:noFill/>
          <a:ln/>
        </p:spPr>
        <p:txBody>
          <a:bodyPr lIns="92293" tIns="46151" rIns="92293" bIns="46151"/>
          <a:lstStyle/>
          <a:p>
            <a:pPr eaLnBrk="1" hangingPunct="1"/>
            <a:endParaRPr lang="en-US" dirty="0" smtClean="0"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5031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31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088B-F6A8-4810-B685-812E74D83F9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B0500-874B-4569-802D-AAE46BB8D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088B-F6A8-4810-B685-812E74D83F9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B0500-874B-4569-802D-AAE46BB8D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088B-F6A8-4810-B685-812E74D83F9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B0500-874B-4569-802D-AAE46BB8D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91E1D-5AFE-49A2-968E-3214281CE42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1191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6315E-487B-4A22-A538-F61FD67914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87010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EDA0-C884-4275-9923-347D7C97D53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02626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113AD-9C24-4C38-978B-A878ED6F857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05928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49357-1D43-421F-861F-18F72C02D9F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83707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7FAC2-888B-4FD8-A899-9DF791EDDAF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94628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BD159-A56C-4910-BEC6-3BDA0B4A8E9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43205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5536B-12ED-498F-A3F8-88645252A3C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8383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088B-F6A8-4810-B685-812E74D83F9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B0500-874B-4569-802D-AAE46BB8D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85083-5AA9-4FAA-A9C1-17EB5868B73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5373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E934D-ED69-4BD5-8F96-05CE0216745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59789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DE72-AEA0-40CE-B9DF-45909FF11444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11.05.2022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6184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088B-F6A8-4810-B685-812E74D83F9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B0500-874B-4569-802D-AAE46BB8D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088B-F6A8-4810-B685-812E74D83F9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B0500-874B-4569-802D-AAE46BB8D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10" indent="0">
              <a:buNone/>
              <a:defRPr sz="1800" b="1"/>
            </a:lvl3pPr>
            <a:lvl4pPr marL="1371464" indent="0">
              <a:buNone/>
              <a:defRPr sz="1600" b="1"/>
            </a:lvl4pPr>
            <a:lvl5pPr marL="1828619" indent="0">
              <a:buNone/>
              <a:defRPr sz="1600" b="1"/>
            </a:lvl5pPr>
            <a:lvl6pPr marL="2285772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5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10" indent="0">
              <a:buNone/>
              <a:defRPr sz="1800" b="1"/>
            </a:lvl3pPr>
            <a:lvl4pPr marL="1371464" indent="0">
              <a:buNone/>
              <a:defRPr sz="1600" b="1"/>
            </a:lvl4pPr>
            <a:lvl5pPr marL="1828619" indent="0">
              <a:buNone/>
              <a:defRPr sz="1600" b="1"/>
            </a:lvl5pPr>
            <a:lvl6pPr marL="2285772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5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088B-F6A8-4810-B685-812E74D83F9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B0500-874B-4569-802D-AAE46BB8D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088B-F6A8-4810-B685-812E74D83F9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B0500-874B-4569-802D-AAE46BB8D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088B-F6A8-4810-B685-812E74D83F9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B0500-874B-4569-802D-AAE46BB8D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7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80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7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10" indent="0">
              <a:buNone/>
              <a:defRPr sz="1000"/>
            </a:lvl3pPr>
            <a:lvl4pPr marL="1371464" indent="0">
              <a:buNone/>
              <a:defRPr sz="900"/>
            </a:lvl4pPr>
            <a:lvl5pPr marL="1828619" indent="0">
              <a:buNone/>
              <a:defRPr sz="900"/>
            </a:lvl5pPr>
            <a:lvl6pPr marL="2285772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5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088B-F6A8-4810-B685-812E74D83F9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B0500-874B-4569-802D-AAE46BB8D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10" indent="0">
              <a:buNone/>
              <a:defRPr sz="2400"/>
            </a:lvl3pPr>
            <a:lvl4pPr marL="1371464" indent="0">
              <a:buNone/>
              <a:defRPr sz="2000"/>
            </a:lvl4pPr>
            <a:lvl5pPr marL="1828619" indent="0">
              <a:buNone/>
              <a:defRPr sz="2000"/>
            </a:lvl5pPr>
            <a:lvl6pPr marL="2285772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5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1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10" indent="0">
              <a:buNone/>
              <a:defRPr sz="1000"/>
            </a:lvl3pPr>
            <a:lvl4pPr marL="1371464" indent="0">
              <a:buNone/>
              <a:defRPr sz="900"/>
            </a:lvl4pPr>
            <a:lvl5pPr marL="1828619" indent="0">
              <a:buNone/>
              <a:defRPr sz="900"/>
            </a:lvl5pPr>
            <a:lvl6pPr marL="2285772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5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088B-F6A8-4810-B685-812E74D83F9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B0500-874B-4569-802D-AAE46BB8D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32" tIns="45716" rIns="91432" bIns="45716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E088B-F6A8-4810-B685-812E74D83F97}" type="datetimeFigureOut">
              <a:rPr lang="ru-RU" smtClean="0"/>
              <a:pPr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32" tIns="45716" rIns="91432" bIns="4571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B0500-874B-4569-802D-AAE46BB8D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1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6" indent="-342866" algn="l" defTabSz="91431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7" indent="-285722" algn="l" defTabSz="91431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7" indent="-228576" algn="l" defTabSz="91431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6" algn="l" defTabSz="91431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5" indent="-228576" algn="l" defTabSz="91431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8" indent="-228576" algn="l" defTabSz="9143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4" indent="-228576" algn="l" defTabSz="9143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8" indent="-228576" algn="l" defTabSz="9143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2" indent="-228576" algn="l" defTabSz="91431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0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4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9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2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5" algn="l" defTabSz="9143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B1BF65AA-47A2-44A1-BC0F-D2724981EB6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11.05.2022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4197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package" Target="../embeddings/_________Microsoft_Office_Word1.docx"/><Relationship Id="rId4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package" Target="../embeddings/_________Microsoft_Office_Word2.docx"/><Relationship Id="rId4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1390799" y="4299942"/>
            <a:ext cx="6696744" cy="338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2" tIns="45716" rIns="91432" bIns="45716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5 апреля 2022 г</a:t>
            </a: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. Тверь 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961905" y="1347614"/>
            <a:ext cx="7783972" cy="2061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0319" tIns="30182" rIns="60319" bIns="30182">
            <a:spAutoFit/>
          </a:bodyPr>
          <a:lstStyle/>
          <a:p>
            <a:pPr algn="ctr" defTabSz="685715">
              <a:defRPr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Государственная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регламентация </a:t>
            </a:r>
          </a:p>
          <a:p>
            <a:pPr algn="ctr" defTabSz="685715">
              <a:defRPr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образовательной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деятельности.</a:t>
            </a:r>
          </a:p>
          <a:p>
            <a:pPr algn="ctr" defTabSz="685715">
              <a:defRPr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нормативного правового регулирования </a:t>
            </a:r>
          </a:p>
          <a:p>
            <a:pPr algn="ctr" defTabSz="685715">
              <a:defRPr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лицензирования и государственной аккредитации </a:t>
            </a:r>
          </a:p>
          <a:p>
            <a:pPr algn="ctr" defTabSz="685715">
              <a:defRPr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образовательной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77" y="395660"/>
            <a:ext cx="7967188" cy="338546"/>
          </a:xfrm>
          <a:prstGeom prst="rect">
            <a:avLst/>
          </a:prstGeom>
        </p:spPr>
        <p:txBody>
          <a:bodyPr wrap="square" lIns="91432" tIns="45716" rIns="91432" bIns="45716" anchor="ctr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МИНИСТЕРСТВО </a:t>
            </a: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ОБРАЗОВАНИЯ ТВЕРСКОЙ ОБЛАСТИ</a:t>
            </a:r>
            <a:endParaRPr lang="ru-RU" sz="1600" b="1" dirty="0">
              <a:solidFill>
                <a:srgbClr val="A8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print">
            <a:lum contrast="12000"/>
          </a:blip>
          <a:srcRect l="5005"/>
          <a:stretch>
            <a:fillRect/>
          </a:stretch>
        </p:blipFill>
        <p:spPr bwMode="auto">
          <a:xfrm>
            <a:off x="214284" y="214297"/>
            <a:ext cx="541294" cy="7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99592" y="184226"/>
            <a:ext cx="7889907" cy="629262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Изменения в лицензировании образовательной деятельности</a:t>
            </a:r>
            <a:endParaRPr lang="ru-RU" sz="1600" b="1" dirty="0">
              <a:solidFill>
                <a:srgbClr val="CC99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04447" y="4876006"/>
            <a:ext cx="446419" cy="222374"/>
          </a:xfrm>
        </p:spPr>
        <p:txBody>
          <a:bodyPr/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lum contrast="12000"/>
          </a:blip>
          <a:srcRect l="5005"/>
          <a:stretch>
            <a:fillRect/>
          </a:stretch>
        </p:blipFill>
        <p:spPr bwMode="auto">
          <a:xfrm>
            <a:off x="124889" y="133141"/>
            <a:ext cx="541294" cy="7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99592" y="699542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7188" y="1009703"/>
            <a:ext cx="845367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требуется представлять: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заключение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Роспотребнадзора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(будет запрашиваться лицензирующим органом путем межведомственного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взаимодействия) 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в качестве лицензионного требования наличие данного заключения необходимо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исключением случаев реализации образовательных программ в сетевой форме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 практической подготовки или с применением исключительно электронного обучения, дистанционных образовательных технологий);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справку о наличии электронных образовательных и информационных ресурсов, необходимую ранее при намерении реализовывать новые образовательные программы;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гарантийное письмо с обязательством о привлечении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(или) научных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0724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99592" y="184226"/>
            <a:ext cx="7889907" cy="629262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Изменения в лицензировании образовательной деятельности</a:t>
            </a:r>
            <a:endParaRPr lang="ru-RU" sz="1600" b="1" dirty="0">
              <a:solidFill>
                <a:srgbClr val="CC99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16416" y="4876006"/>
            <a:ext cx="576064" cy="222374"/>
          </a:xfrm>
        </p:spPr>
        <p:txBody>
          <a:bodyPr/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lum contrast="12000"/>
          </a:blip>
          <a:srcRect l="5005"/>
          <a:stretch>
            <a:fillRect/>
          </a:stretch>
        </p:blipFill>
        <p:spPr bwMode="auto">
          <a:xfrm>
            <a:off x="124889" y="133141"/>
            <a:ext cx="541294" cy="7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99592" y="699542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7188" y="1009703"/>
            <a:ext cx="84536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002090"/>
            <a:ext cx="8136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Требуется представлять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копии образовательных программ (вместо справки о наличии образовательных программ);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нотариально заверенные копии договоров на право пользования имуществом (зданием, помещениями), копии договоров о сетевой форме реализации образовательных программ, о практической подготовке (ранее можно было представлять с предъявлением оригиналов</a:t>
            </a:r>
            <a:r>
              <a:rPr lang="ru-RU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19028270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idx="4294967295"/>
          </p:nvPr>
        </p:nvSpPr>
        <p:spPr>
          <a:xfrm>
            <a:off x="0" y="968375"/>
            <a:ext cx="8229600" cy="362585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Актуальная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из реестра лицензий должна отображаться в информационно-телекоммуникационной сети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«Интернет»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режиме реального времени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либо должна быть отображена 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информационно-телекоммуникационной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сети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«Интернет»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позднее 5 минут с момента внесения изменений в реестр лицензий.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неработоспособности информационной системы, зафиксированной приказом (распоряжением) уполномоченного должностного лица лицензирующего органа, актуальная информация из реестра лицензий должна быть размещена 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 телекоммуникационной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сети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«Интернет»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восстановления работоспособности информационной системы, но не позднее 3 рабочих дней со дня внесения сведений в реестр лицензий.</a:t>
            </a: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lum contrast="12000"/>
          </a:blip>
          <a:srcRect l="5005"/>
          <a:stretch>
            <a:fillRect/>
          </a:stretch>
        </p:blipFill>
        <p:spPr bwMode="auto">
          <a:xfrm>
            <a:off x="214284" y="214297"/>
            <a:ext cx="541294" cy="7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20"/>
          <p:cNvSpPr txBox="1">
            <a:spLocks/>
          </p:cNvSpPr>
          <p:nvPr/>
        </p:nvSpPr>
        <p:spPr>
          <a:xfrm>
            <a:off x="755578" y="267495"/>
            <a:ext cx="7800612" cy="432048"/>
          </a:xfrm>
          <a:prstGeom prst="rect">
            <a:avLst/>
          </a:prstGeom>
        </p:spPr>
        <p:txBody>
          <a:bodyPr vert="horz" lIns="91432" tIns="45716" rIns="91432" bIns="45716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10">
              <a:spcBef>
                <a:spcPts val="0"/>
              </a:spcBef>
              <a:defRPr/>
            </a:pP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Изменения, которые </a:t>
            </a: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вносятся в </a:t>
            </a: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 Положение </a:t>
            </a: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о лицензировании образовательной </a:t>
            </a: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sz="1600" b="1" dirty="0">
              <a:solidFill>
                <a:srgbClr val="A8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034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Текст 15"/>
          <p:cNvSpPr>
            <a:spLocks noGrp="1"/>
          </p:cNvSpPr>
          <p:nvPr>
            <p:ph type="body" idx="4294967295"/>
          </p:nvPr>
        </p:nvSpPr>
        <p:spPr>
          <a:xfrm>
            <a:off x="0" y="1150938"/>
            <a:ext cx="4040188" cy="48101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бъект 12"/>
          <p:cNvSpPr>
            <a:spLocks noGrp="1"/>
          </p:cNvSpPr>
          <p:nvPr>
            <p:ph sz="half" idx="4294967295"/>
          </p:nvPr>
        </p:nvSpPr>
        <p:spPr>
          <a:xfrm>
            <a:off x="0" y="1630363"/>
            <a:ext cx="4389438" cy="2963862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ДО:</a:t>
            </a:r>
          </a:p>
          <a:p>
            <a:pPr marL="0" indent="0" algn="just">
              <a:buNone/>
            </a:pP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наличие на праве собственности или ином законном</a:t>
            </a:r>
          </a:p>
          <a:p>
            <a:pPr marL="0" indent="0" algn="just">
              <a:buNone/>
            </a:pP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основании зданий, строений, сооружений, помещений,</a:t>
            </a:r>
          </a:p>
          <a:p>
            <a:pPr marL="0" indent="0" algn="just">
              <a:buNone/>
            </a:pP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необходимых для осуществления образовательной</a:t>
            </a:r>
          </a:p>
          <a:p>
            <a:pPr marL="0" indent="0" algn="just">
              <a:buNone/>
            </a:pP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по заявленным к лицензированию</a:t>
            </a:r>
          </a:p>
          <a:p>
            <a:pPr marL="0" indent="0" algn="just">
              <a:buNone/>
            </a:pP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образовательным программам.</a:t>
            </a:r>
          </a:p>
          <a:p>
            <a:pPr marL="0" indent="0" algn="just">
              <a:buNone/>
            </a:pP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Указанное требование не применяется:</a:t>
            </a:r>
          </a:p>
          <a:p>
            <a:pPr marL="0" indent="0" algn="just">
              <a:buNone/>
            </a:pPr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образовательной </a:t>
            </a:r>
            <a:r>
              <a:rPr lang="ru-RU" sz="4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в </a:t>
            </a:r>
            <a:r>
              <a:rPr lang="ru-RU" sz="43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форме  практической </a:t>
            </a:r>
            <a:r>
              <a:rPr lang="ru-RU" sz="4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подготовки;</a:t>
            </a:r>
          </a:p>
          <a:p>
            <a:pPr marL="0" indent="0" algn="just">
              <a:buNone/>
            </a:pP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отношении образовательных программ, реализуемых </a:t>
            </a:r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применением </a:t>
            </a: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исключительно электронного </a:t>
            </a:r>
            <a:r>
              <a:rPr lang="ru-RU" sz="4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обучения,дистанционных</a:t>
            </a:r>
            <a:r>
              <a:rPr lang="ru-RU" sz="4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технологий</a:t>
            </a:r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4294967295"/>
          </p:nvPr>
        </p:nvSpPr>
        <p:spPr>
          <a:xfrm>
            <a:off x="5102225" y="1150938"/>
            <a:ext cx="4041775" cy="48101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после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sz="quarter" idx="4294967295"/>
          </p:nvPr>
        </p:nvSpPr>
        <p:spPr>
          <a:xfrm>
            <a:off x="4752975" y="1630363"/>
            <a:ext cx="4391025" cy="351313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наличие на праве собственности или ином законном основании зданий, строений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сооружений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помещений, необходимых для осуществления образовательной деятельности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заявленным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лицензированию образовательным программам.</a:t>
            </a:r>
          </a:p>
          <a:p>
            <a:pPr marL="0" indent="0" algn="just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Указанное требование не применяется:</a:t>
            </a:r>
          </a:p>
          <a:p>
            <a:pPr marL="0" indent="0" algn="just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образовательной </a:t>
            </a:r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в форме практической подготовки в </a:t>
            </a:r>
            <a:r>
              <a:rPr 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организации, осуществляющей </a:t>
            </a:r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по профилю соответствующей образовательной программы, в </a:t>
            </a:r>
            <a:r>
              <a:rPr 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 числе </a:t>
            </a:r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ее структурном подразделении, предназначенном для проведения практической подготовки</a:t>
            </a:r>
            <a:r>
              <a:rPr 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</a:t>
            </a:r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основании договора, заключаемого между указанной организацией и соискателем лицензии;</a:t>
            </a:r>
          </a:p>
          <a:p>
            <a:pPr marL="0" indent="0" algn="just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отношении образовательных программ, реализуемых с применением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исключительно электронного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обучения, дистанционных образовательных технологий</a:t>
            </a: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lum contrast="12000"/>
          </a:blip>
          <a:srcRect l="5005"/>
          <a:stretch>
            <a:fillRect/>
          </a:stretch>
        </p:blipFill>
        <p:spPr bwMode="auto">
          <a:xfrm>
            <a:off x="214284" y="214297"/>
            <a:ext cx="541294" cy="7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20"/>
          <p:cNvSpPr txBox="1">
            <a:spLocks/>
          </p:cNvSpPr>
          <p:nvPr/>
        </p:nvSpPr>
        <p:spPr>
          <a:xfrm>
            <a:off x="755578" y="267494"/>
            <a:ext cx="7800612" cy="936104"/>
          </a:xfrm>
          <a:prstGeom prst="rect">
            <a:avLst/>
          </a:prstGeom>
        </p:spPr>
        <p:txBody>
          <a:bodyPr vert="horz" lIns="91432" tIns="45716" rIns="91432" bIns="45716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10">
              <a:spcBef>
                <a:spcPts val="0"/>
              </a:spcBef>
              <a:defRPr/>
            </a:pP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Изменения</a:t>
            </a: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, которые вносятся в </a:t>
            </a: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пункт 5 постановления </a:t>
            </a: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Правительства Российской Федерации от 18 сентября 2020 г. № 1490 </a:t>
            </a: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«О </a:t>
            </a: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лицензировании образовательной </a:t>
            </a: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деятельности»</a:t>
            </a:r>
            <a:endParaRPr lang="ru-RU" sz="1600" b="1" dirty="0">
              <a:solidFill>
                <a:srgbClr val="A8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252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904875"/>
            <a:ext cx="4040188" cy="298450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0" y="1131888"/>
            <a:ext cx="4283075" cy="332898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наличие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материально-технического обеспечения образовательной деятельности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помещений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необходимых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осуществления образовательной деятельности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заявленным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лицензированию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образовательным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программам, в соответствии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требованиями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предусмотренными пунктом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части 3, частью 10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статьи 11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частями 1 и 2 статьи 15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пунктом 2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 3 статьи 28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закона «Об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образовании в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Федерации»..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5102225" y="871538"/>
            <a:ext cx="4041775" cy="331787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5102225" y="1176338"/>
            <a:ext cx="4041775" cy="333057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наличие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материально-технического обеспечения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деятельности,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помещений, необходимых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осуществления образовательной деятельности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заявленным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лицензированию образовательным программам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соответствии с требованиями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содержащимися </a:t>
            </a:r>
            <a:r>
              <a:rPr lang="ru-RU" sz="1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заявленных 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лицензированию образовательных программах</a:t>
            </a:r>
            <a:endParaRPr lang="ru-RU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lum contrast="12000"/>
          </a:blip>
          <a:srcRect l="5005"/>
          <a:stretch>
            <a:fillRect/>
          </a:stretch>
        </p:blipFill>
        <p:spPr bwMode="auto">
          <a:xfrm>
            <a:off x="214284" y="214297"/>
            <a:ext cx="541294" cy="7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20"/>
          <p:cNvSpPr txBox="1">
            <a:spLocks/>
          </p:cNvSpPr>
          <p:nvPr/>
        </p:nvSpPr>
        <p:spPr>
          <a:xfrm>
            <a:off x="755578" y="267495"/>
            <a:ext cx="7800612" cy="432048"/>
          </a:xfrm>
          <a:prstGeom prst="rect">
            <a:avLst/>
          </a:prstGeom>
        </p:spPr>
        <p:txBody>
          <a:bodyPr vert="horz" lIns="91432" tIns="45716" rIns="91432" bIns="45716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10">
              <a:spcBef>
                <a:spcPts val="0"/>
              </a:spcBef>
              <a:defRPr/>
            </a:pP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Изменения, которые </a:t>
            </a: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вносятся в </a:t>
            </a: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пункт 5 </a:t>
            </a: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Положение </a:t>
            </a: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о лицензировании образовательной </a:t>
            </a: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sz="1600" b="1" dirty="0">
              <a:solidFill>
                <a:srgbClr val="A8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37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904875"/>
            <a:ext cx="4040188" cy="298450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0" y="1131888"/>
            <a:ext cx="4283075" cy="346233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13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Лицензионными требованиями к лицензиату являются: </a:t>
            </a:r>
            <a:endParaRPr lang="ru-RU" sz="13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наличие на праве собственности или ином законном основании зданий, строений, сооружений, помещений, необходимых для осуществления образовательной деятельности по образовательным программам, указанным в лицензии или заявленным к лицензированию. Указанное требование не применяется: при организации образовательной деятельности в форме практической подготовки в организации, осуществляющей деятельность по профилю соответствующей образовательной программы, в том числе ее структурном подразделении, предназначенном для проведения практической подготовки, на основании договора, заключаемого между указанной организацией и лицензиатом; при реализации образовательных программ с использованием сетевой формы в отношении части образовательной программы, не предусмотренной для реализации лицензиатом;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5102225" y="871538"/>
            <a:ext cx="4041775" cy="331787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4679950" y="1131888"/>
            <a:ext cx="4464050" cy="374332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Лицензионными требованиями к лицензиату являются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наличие на праве собственности или ином законном основании зданий, строений, сооружений, помещений, необходимых для осуществления образовательной деятельности по образовательным программам, указанным в лицензии или заявленным к лицензированию. </a:t>
            </a:r>
            <a:r>
              <a:rPr lang="ru-RU" sz="1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Указанное требование </a:t>
            </a:r>
            <a:r>
              <a:rPr lang="ru-RU" sz="1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применяется: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организации образовательной деятельности в форме практической подготовки в организации, осуществляющей деятельность по профилю соответствующей образовательной программы, в том числе ее структурном подразделении, предназначенном для проведения практической подготовки, на основании договора, заключаемого между указанной организацией и лицензиатом; при реализации образовательных программ с использованием сетевой формы в отношении части образовательной программы, не предусмотренной для реализации лицензиатом; к загранучреждениям Министерства иностранных дел Российской Федерации; </a:t>
            </a:r>
            <a:r>
              <a:rPr lang="ru-RU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отношении образовательных программ, реализуемых с применением исключительно электронного обучения, дистанционных образовательных технологий</a:t>
            </a:r>
            <a:r>
              <a:rPr 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;»; </a:t>
            </a:r>
            <a:endParaRPr lang="ru-RU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lum contrast="12000"/>
          </a:blip>
          <a:srcRect l="5005"/>
          <a:stretch>
            <a:fillRect/>
          </a:stretch>
        </p:blipFill>
        <p:spPr bwMode="auto">
          <a:xfrm>
            <a:off x="214284" y="214297"/>
            <a:ext cx="541294" cy="7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20"/>
          <p:cNvSpPr txBox="1">
            <a:spLocks/>
          </p:cNvSpPr>
          <p:nvPr/>
        </p:nvSpPr>
        <p:spPr>
          <a:xfrm>
            <a:off x="755578" y="267495"/>
            <a:ext cx="7800612" cy="432048"/>
          </a:xfrm>
          <a:prstGeom prst="rect">
            <a:avLst/>
          </a:prstGeom>
        </p:spPr>
        <p:txBody>
          <a:bodyPr vert="horz" lIns="91432" tIns="45716" rIns="91432" bIns="45716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10">
              <a:spcBef>
                <a:spcPts val="0"/>
              </a:spcBef>
              <a:defRPr/>
            </a:pP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Изменения, которые </a:t>
            </a: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вносятся в </a:t>
            </a: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пункт </a:t>
            </a: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7 Положение </a:t>
            </a: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о лицензировании образовательной </a:t>
            </a: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sz="1600" b="1" dirty="0">
              <a:solidFill>
                <a:srgbClr val="A8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947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904875"/>
            <a:ext cx="4040188" cy="298450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0" y="1265238"/>
            <a:ext cx="3852863" cy="332898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наличие в организациях, осуществляющих образовательную деятельность по реализации образовательных программ высшего образования и дополнительных профессиональных программ, научных работников в соответствии с частями 1 и 3 статьи 50 Федерального закона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образовании в Российской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5102225" y="871538"/>
            <a:ext cx="4041775" cy="331787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4884738" y="1265238"/>
            <a:ext cx="4259262" cy="332898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ж) наличие в организациях, осуществляющих образовательную деятельность по реализации образовательных программ высшего образования и дополнительных профессиональных программ, научных работников в соответствии с частями 1 и 3 статьи 50 Федерального закона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образовании в Российской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Федерации».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Указанное требование не применяется при реализации образовательных программ с использованием сетевой формы в отношении части образовательной программы, не предусмотренной для реализации лицензиатом.</a:t>
            </a: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lum contrast="12000"/>
          </a:blip>
          <a:srcRect l="5005"/>
          <a:stretch>
            <a:fillRect/>
          </a:stretch>
        </p:blipFill>
        <p:spPr bwMode="auto">
          <a:xfrm>
            <a:off x="214284" y="214297"/>
            <a:ext cx="541294" cy="7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20"/>
          <p:cNvSpPr txBox="1">
            <a:spLocks/>
          </p:cNvSpPr>
          <p:nvPr/>
        </p:nvSpPr>
        <p:spPr>
          <a:xfrm>
            <a:off x="755578" y="267495"/>
            <a:ext cx="7800612" cy="432048"/>
          </a:xfrm>
          <a:prstGeom prst="rect">
            <a:avLst/>
          </a:prstGeom>
        </p:spPr>
        <p:txBody>
          <a:bodyPr vert="horz" lIns="91432" tIns="45716" rIns="91432" bIns="45716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10">
              <a:spcBef>
                <a:spcPts val="0"/>
              </a:spcBef>
              <a:defRPr/>
            </a:pP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Изменения, которые </a:t>
            </a: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вносятся в </a:t>
            </a: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пункт </a:t>
            </a: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7 Положения </a:t>
            </a: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о лицензировании образовательной </a:t>
            </a: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sz="1600" b="1" dirty="0">
              <a:solidFill>
                <a:srgbClr val="A8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249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904875"/>
            <a:ext cx="4040188" cy="298450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0" y="1265238"/>
            <a:ext cx="4283075" cy="332898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подписанная руководителем организации, осуществляющей образовательную деятельность, справка 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материально-техническом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обеспечении образовательной деятельности по образовательным программам;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подписанная руководителем организации, осуществляющей образовательную деятельность, справка о наличии разработанных и утвержденных организацией, осуществляющей образовательную деятельность, образовательных программ;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400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реквизиты выданного в установленном порядке санитарно- эпидемиологического заключения о соответствии санитарным правилам зданий, строений, сооружений, помещений, оборудования и иного имущества, необходимых для осуществления образовательной деятельности;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5102225" y="871538"/>
            <a:ext cx="4041775" cy="331787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5102225" y="1265238"/>
            <a:ext cx="4041775" cy="3328987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подписанная руководителем организации, осуществляющей образовательную деятельность, справка о материально-техническом обеспечении образовательной деятельности по образовательным программам; </a:t>
            </a:r>
            <a:endParaRPr lang="ru-RU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3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копии разработанных и утвержденных организацией, осуществляющей образовательную деятельность, образовательных программ</a:t>
            </a:r>
            <a:r>
              <a:rPr lang="ru-RU" sz="13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 algn="just">
              <a:buNone/>
            </a:pP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подписанная руководителем организации, осуществляющей образовательную деятельность, справка о наличии у профессиональной образовательной организации, образовательной организации высшего образования, организации, осуществляющей образовательную деятельность по основным программам профессионального обучения, специальных условий для получения образования обучающимися с ограниченными возможностями здоровья</a:t>
            </a:r>
            <a:endParaRPr lang="ru-RU" sz="1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lum contrast="12000"/>
          </a:blip>
          <a:srcRect l="5005"/>
          <a:stretch>
            <a:fillRect/>
          </a:stretch>
        </p:blipFill>
        <p:spPr bwMode="auto">
          <a:xfrm>
            <a:off x="214284" y="214297"/>
            <a:ext cx="541294" cy="7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20"/>
          <p:cNvSpPr txBox="1">
            <a:spLocks/>
          </p:cNvSpPr>
          <p:nvPr/>
        </p:nvSpPr>
        <p:spPr>
          <a:xfrm>
            <a:off x="755578" y="267495"/>
            <a:ext cx="7800612" cy="432048"/>
          </a:xfrm>
          <a:prstGeom prst="rect">
            <a:avLst/>
          </a:prstGeom>
        </p:spPr>
        <p:txBody>
          <a:bodyPr vert="horz" lIns="91432" tIns="45716" rIns="91432" bIns="45716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10">
              <a:spcBef>
                <a:spcPts val="0"/>
              </a:spcBef>
              <a:defRPr/>
            </a:pP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Изменения, которые </a:t>
            </a: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вносятся в </a:t>
            </a: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пункт </a:t>
            </a: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10 Положение </a:t>
            </a: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о лицензировании образовательной </a:t>
            </a: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sz="1600" b="1" dirty="0">
              <a:solidFill>
                <a:srgbClr val="A8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363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05978"/>
            <a:ext cx="7427168" cy="49356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4 мая 2011 г. № 99-ФЗ «О лицензировании отдельных видов деятельности» (ч.1 ст.18)</a:t>
            </a:r>
            <a:b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7535"/>
            <a:ext cx="8229600" cy="4248472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5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6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Внесение изменений в реестр лицензий осуществляется в следующих случаях: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6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реорганизация </a:t>
            </a:r>
            <a:r>
              <a:rPr lang="ru-RU" sz="6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юридического лица в форме преобразования, </a:t>
            </a:r>
            <a:r>
              <a:rPr lang="ru-RU" sz="6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слияния, </a:t>
            </a:r>
            <a:r>
              <a:rPr lang="ru-RU" sz="6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присоединения лицензиата к другому юридическому лицу</a:t>
            </a:r>
            <a:r>
              <a:rPr lang="ru-RU" sz="6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6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sz="6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наименования лицензиата, изменение наименования филиала </a:t>
            </a:r>
            <a:r>
              <a:rPr lang="ru-RU" sz="6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лицензиата;</a:t>
            </a:r>
            <a:endParaRPr lang="ru-RU" sz="6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ru-RU" sz="6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</a:t>
            </a:r>
            <a:r>
              <a:rPr lang="ru-RU" sz="6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адреса места нахождения лицензиата, изменение адреса места нахождения филиала </a:t>
            </a:r>
            <a:r>
              <a:rPr lang="ru-RU" sz="6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лицензиата;</a:t>
            </a:r>
            <a:endParaRPr lang="ru-RU" sz="6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sz="6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имени, фамилии и (в случае, если имеется) отчества индивидуального предпринимателя</a:t>
            </a:r>
            <a:r>
              <a:rPr lang="ru-RU" sz="6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6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sz="6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места жительства индивидуального предпринимателя</a:t>
            </a:r>
            <a:r>
              <a:rPr lang="ru-RU" sz="6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6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ru-RU" sz="6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 реквизитов документа, удостоверяющего личность индивидуального предпринимателя</a:t>
            </a:r>
            <a:r>
              <a:rPr lang="ru-RU" sz="6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6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изменение номера телефона, адреса электронной почты лицензиата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изменение мест осуществления лицензируемого вида деятельности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9) изменение перечня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оказываемых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услуг, составляющих лицензируемый вид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(новые программы);</a:t>
            </a:r>
            <a:endParaRPr lang="ru-RU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10)  изменение наименования образовательных программ                                                18</a:t>
            </a:r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05978"/>
            <a:ext cx="542591" cy="70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343324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05978"/>
            <a:ext cx="7643192" cy="857250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4 мая 2011 г. № 99-ФЗ «О лицензировании отдельных видов деятельности» (ст.18)</a:t>
            </a:r>
            <a:b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До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марта 2023 г.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лицензирующий орган вправе без поданного лицензиатом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внесении изменений в реестр лицензий внести в реестр лицензий сведения, предусмотренные пунктами 1 - 6 части 1 статьи 18 настоящего Федерального закона в автоматическом режиме на основании полученной из государственных информационных систем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информации.</a:t>
            </a: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32371"/>
            <a:ext cx="576064" cy="70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69538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115616" y="214297"/>
            <a:ext cx="7560840" cy="572667"/>
          </a:xfrm>
        </p:spPr>
        <p:txBody>
          <a:bodyPr>
            <a:noAutofit/>
          </a:bodyPr>
          <a:lstStyle/>
          <a:p>
            <a:pPr algn="ctr"/>
            <a:endParaRPr lang="ru-RU" sz="1600" b="1" dirty="0">
              <a:solidFill>
                <a:srgbClr val="CC99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Текст 14"/>
          <p:cNvSpPr>
            <a:spLocks noGrp="1"/>
          </p:cNvSpPr>
          <p:nvPr>
            <p:ph type="body" sz="half" idx="2"/>
          </p:nvPr>
        </p:nvSpPr>
        <p:spPr>
          <a:xfrm>
            <a:off x="629840" y="1059582"/>
            <a:ext cx="6246416" cy="3342159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01.03.2022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вязи с принятием Федерального закона от 11.06.2021 № 170-ФЗ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внесении изменений в отдельные законодательные акты Российской Федерации в связи с принятием Федерального закона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государственном контроле (надзоре) и муниципальном контроле в Российской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Федерации» вступили в силу изменения в Федеральный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от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 декабря 2012 года № 273-ФЗ «Об образовании в Российской Федерации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dirty="0"/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lum contrast="12000"/>
          </a:blip>
          <a:srcRect l="5005"/>
          <a:stretch>
            <a:fillRect/>
          </a:stretch>
        </p:blipFill>
        <p:spPr bwMode="auto">
          <a:xfrm>
            <a:off x="214284" y="214297"/>
            <a:ext cx="541294" cy="7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059582"/>
            <a:ext cx="2016224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367419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460" y="51470"/>
            <a:ext cx="8098036" cy="97604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Государственная аккредитация </a:t>
            </a:r>
            <a:r>
              <a:rPr lang="ru-RU" sz="27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образовательной </a:t>
            </a:r>
            <a:r>
              <a:rPr lang="ru-RU" sz="27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27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: новое в </a:t>
            </a:r>
            <a:r>
              <a:rPr lang="ru-RU" sz="27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законодательстве</a:t>
            </a:r>
            <a:br>
              <a:rPr lang="ru-RU" sz="27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idx="1"/>
          </p:nvPr>
        </p:nvSpPr>
        <p:spPr>
          <a:xfrm>
            <a:off x="666998" y="1491630"/>
            <a:ext cx="7715200" cy="2598937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Изменен срок действия свидетельства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государственной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аккредитации  -   </a:t>
            </a:r>
            <a:r>
              <a:rPr lang="ru-RU" sz="35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«бессрочно</a:t>
            </a:r>
            <a:r>
              <a:rPr lang="ru-RU" sz="3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Организации,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осуществляющие образовательную деятельность по имеющим государственную аккредитацию образовательным программам по состоянию на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01.03.2022,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 организации,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срок действия свидетельств о государственной аккредитации которых продлен на основании постановления Правительства Российской Федерации от 03.04.2020 № 440 «О продлении действия разрешений и иных особенностях в отношении разрешительной деятельности в 2020-2022 годах»,  имеют срок действия свидетельств о государственной аккредитации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«бессрочно».</a:t>
            </a: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5486"/>
            <a:ext cx="542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693647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7494"/>
            <a:ext cx="7992888" cy="576064"/>
          </a:xfrm>
        </p:spPr>
        <p:txBody>
          <a:bodyPr>
            <a:normAutofit fontScale="90000"/>
          </a:bodyPr>
          <a:lstStyle/>
          <a:p>
            <a:pPr lvl="0" algn="ctr">
              <a:spcBef>
                <a:spcPts val="0"/>
              </a:spcBef>
              <a:defRPr/>
            </a:pP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A88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dirty="0" smtClean="0">
                <a:solidFill>
                  <a:srgbClr val="A88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A88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A88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Изменения внесенные в статью 92 Федерального </a:t>
            </a:r>
            <a:r>
              <a:rPr lang="ru-RU" sz="2200" b="0" dirty="0">
                <a:solidFill>
                  <a:srgbClr val="A88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закона </a:t>
            </a:r>
            <a:r>
              <a:rPr lang="ru-RU" sz="2200" b="0" dirty="0" smtClean="0">
                <a:solidFill>
                  <a:srgbClr val="A88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rgbClr val="A88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A88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от 29.12. 2012 № </a:t>
            </a:r>
            <a:r>
              <a:rPr lang="ru-RU" sz="2200" b="0" dirty="0">
                <a:solidFill>
                  <a:srgbClr val="A88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273-ФЗ </a:t>
            </a:r>
            <a:r>
              <a:rPr lang="ru-RU" sz="2200" b="0" dirty="0" smtClean="0">
                <a:solidFill>
                  <a:srgbClr val="A88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«</a:t>
            </a:r>
            <a:r>
              <a:rPr lang="ru-RU" sz="2200" b="0" dirty="0">
                <a:solidFill>
                  <a:srgbClr val="A88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Об образовании в Российской Федерации» </a:t>
            </a:r>
            <a:r>
              <a:rPr lang="ru-RU" sz="2200" b="0" dirty="0" smtClean="0">
                <a:solidFill>
                  <a:srgbClr val="A88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lang="ru-RU" sz="2200" b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1491630"/>
            <a:ext cx="4176464" cy="324036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6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ПОСЛЕ:</a:t>
            </a:r>
          </a:p>
          <a:p>
            <a:pPr marL="0" indent="0" algn="just">
              <a:buNone/>
            </a:pPr>
            <a:r>
              <a:rPr lang="ru-RU" sz="6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Государственная 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аккредитация образовательной деятельности проводится по основным образовательным программам, за исключением образовательных программ дошкольного образования, </a:t>
            </a:r>
            <a:r>
              <a:rPr lang="ru-RU" sz="6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 подготовки научных и научно-педагогических кадров в аспирантуре (адъюнктуре), образовательных программ, реализуемых в соответствии с федеральным государственным образовательным стандартом образования обучающихся с нарушением интеллекта, и основных программ профессионального обучения</a:t>
            </a:r>
            <a:r>
              <a:rPr lang="ru-RU" sz="6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366095" cy="3116932"/>
          </a:xfrm>
        </p:spPr>
        <p:txBody>
          <a:bodyPr>
            <a:normAutofit fontScale="25000" lnSpcReduction="20000"/>
          </a:bodyPr>
          <a:lstStyle/>
          <a:p>
            <a:r>
              <a:rPr lang="ru-RU" sz="6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ДО:                              </a:t>
            </a:r>
          </a:p>
          <a:p>
            <a:pPr algn="just"/>
            <a:r>
              <a:rPr lang="ru-RU" sz="6400" b="1" spc="1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6400" spc="10" dirty="0">
                <a:latin typeface="Times New Roman" pitchFamily="18" charset="0"/>
                <a:cs typeface="Times New Roman" pitchFamily="18" charset="0"/>
              </a:rPr>
              <a:t>Государственная аккредитация образовательной деятельности проводится по основным образовательным программам, реализуемым в соответствии с федеральными государственными образовательными стандартами, за исключением образовательных программ дошкольного образования, а также по основным образовательным программам, реализуемым в соответствии с образовательными стандартами.</a:t>
            </a:r>
            <a:endParaRPr lang="ru-RU" sz="6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21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9501"/>
            <a:ext cx="542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813410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6493" y="195486"/>
            <a:ext cx="7917507" cy="792088"/>
          </a:xfrm>
        </p:spPr>
        <p:txBody>
          <a:bodyPr>
            <a:noAutofit/>
          </a:bodyPr>
          <a:lstStyle/>
          <a:p>
            <a:pPr algn="ctr"/>
            <a:r>
              <a:rPr lang="ru-RU" b="0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Изменения внесенные в статью 92 Федерального закона </a:t>
            </a:r>
            <a:br>
              <a:rPr lang="ru-RU" b="0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0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от 29.12. 2012 № 273-ФЗ   «Об образовании в Российской </a:t>
            </a:r>
            <a:r>
              <a:rPr lang="ru-RU" b="0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Федерации</a:t>
            </a:r>
            <a:r>
              <a:rPr lang="ru-RU" b="0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1203598"/>
            <a:ext cx="4016549" cy="3312368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ПОСЛЕ:</a:t>
            </a:r>
          </a:p>
          <a:p>
            <a:pPr marL="0" lvl="0" indent="0" algn="just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Целью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государственной аккредитации является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подтверждение аккредитационным органом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соответствия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качества образования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организации, осуществляющей образовательную деятельность по заявленным для государственной аккредитации образовательным программам,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установленным аккредитационным показателям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1131590"/>
            <a:ext cx="3438103" cy="3744416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6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ДО:                              </a:t>
            </a:r>
          </a:p>
          <a:p>
            <a:pPr lvl="0" algn="just"/>
            <a:r>
              <a:rPr lang="ru-RU" sz="6400" b="1" spc="1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6400" b="1" spc="1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Целью</a:t>
            </a:r>
            <a:r>
              <a:rPr lang="ru-RU" sz="6400" spc="1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государственной аккредитации образовательной деятельности является </a:t>
            </a:r>
            <a:r>
              <a:rPr lang="ru-RU" sz="6400" b="1" spc="1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подтверждение соответствия федеральным государственным образовательным стандартам образовательной деятельности по основным образовательным программам и подготовки обучающихся в образовательных организациях, организациях</a:t>
            </a:r>
            <a:r>
              <a:rPr lang="ru-RU" sz="6400" spc="1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осуществляющих обучение, а также индивидуальными предпринимателями, за исключением индивидуальных предпринимателей, осуществляющих образовательную деятельность непосредственно.</a:t>
            </a:r>
            <a:endParaRPr lang="ru-RU" sz="6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3478"/>
            <a:ext cx="542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939567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8760" y="205978"/>
            <a:ext cx="7923760" cy="85725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Изменения внесенные в статью 92 Федерального закона </a:t>
            </a:r>
            <a:br>
              <a:rPr lang="ru-RU" sz="2000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от 29.12. 2012 № 273-ФЗ   «Об образовании в </a:t>
            </a:r>
            <a:r>
              <a:rPr lang="ru-RU" sz="2000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</a:t>
            </a:r>
            <a:r>
              <a:rPr lang="ru-RU" sz="2000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lvl="0" indent="0" algn="just">
              <a:buNone/>
            </a:pPr>
            <a:r>
              <a:rPr lang="ru-RU" sz="29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Аккредитационные</a:t>
            </a:r>
            <a:r>
              <a:rPr lang="ru-RU" sz="29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показатели </a:t>
            </a:r>
            <a:r>
              <a:rPr lang="ru-RU" sz="2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представляют собой совокупность обязательных требований, которые установлены </a:t>
            </a:r>
            <a:r>
              <a:rPr lang="ru-RU" sz="2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качеству образования</a:t>
            </a:r>
            <a:r>
              <a:rPr lang="ru-RU" sz="29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 algn="just">
              <a:lnSpc>
                <a:spcPct val="100000"/>
              </a:lnSpc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1. Для целей государственной аккредитации образовательной деятельности;</a:t>
            </a:r>
          </a:p>
          <a:p>
            <a:pPr marL="0" lvl="0" indent="0" algn="just">
              <a:lnSpc>
                <a:spcPct val="100000"/>
              </a:lnSpc>
              <a:buNone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2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Для целей осуществления </a:t>
            </a:r>
            <a:r>
              <a:rPr lang="ru-RU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аккредитационного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мониторинга;</a:t>
            </a:r>
          </a:p>
          <a:p>
            <a:pPr marL="0" lvl="0" indent="0" algn="just">
              <a:lnSpc>
                <a:spcPct val="100000"/>
              </a:lnSpc>
              <a:buNone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3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>
                <a:latin typeface="Times New Roman" pitchFamily="18" charset="0"/>
                <a:ea typeface="Calibri"/>
                <a:cs typeface="Times New Roman" pitchFamily="18" charset="0"/>
              </a:rPr>
              <a:t>Для целей осуществления федерального государственного контроля (надзора) в сфере образования.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lvl="0" indent="0">
              <a:buNone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23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836" y="195486"/>
            <a:ext cx="542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817675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29877"/>
            <a:ext cx="6984776" cy="432048"/>
          </a:xfrm>
        </p:spPr>
        <p:txBody>
          <a:bodyPr>
            <a:normAutofit fontScale="90000"/>
          </a:bodyPr>
          <a:lstStyle/>
          <a:p>
            <a:pPr lvl="0" algn="ctr">
              <a:spcBef>
                <a:spcPts val="1000"/>
              </a:spcBef>
            </a:pPr>
            <a:r>
              <a:rPr lang="ru-RU" sz="22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Аккредитационные </a:t>
            </a:r>
            <a:r>
              <a:rPr lang="ru-RU" sz="22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показатели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1059582"/>
            <a:ext cx="7920880" cy="2880320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1. Приказ Министерства просвещения РФ от 29.11.2021 № 868 «Об утверждении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аккредитационных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показателей по основным общеобразовательным программам  - образовательным программам начального общего, основного общего и среднего общего образования»;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2.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Приказ Министерства просвещения РФ   от 29.11.2021 № 869 «Об утверждении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аккредитационных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показателей по образовательным программам среднего профессионального образования»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24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7494"/>
            <a:ext cx="542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978306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25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14538" y="0"/>
            <a:ext cx="7129462" cy="1008063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Аккредитационные показатели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основным общеобразовательным программам  -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образовательным программам начального общего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основного общего и среднего общего образования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ea typeface="Calibri"/>
                <a:cs typeface="Times New Roman" pitchFamily="18" charset="0"/>
              </a:rPr>
              <a:t>для </a:t>
            </a:r>
            <a:r>
              <a:rPr lang="ru-RU" sz="1400" dirty="0">
                <a:latin typeface="Times New Roman" pitchFamily="18" charset="0"/>
                <a:ea typeface="Calibri"/>
                <a:cs typeface="Times New Roman" pitchFamily="18" charset="0"/>
              </a:rPr>
              <a:t>целей государственной аккредитации образовательной деятельности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0" y="1203325"/>
            <a:ext cx="7850188" cy="3455988"/>
          </a:xfrm>
        </p:spPr>
        <p:txBody>
          <a:bodyPr>
            <a:normAutofit fontScale="25000" lnSpcReduction="20000"/>
          </a:bodyPr>
          <a:lstStyle/>
          <a:p>
            <a:pPr lvl="0" algn="just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1. </a:t>
            </a:r>
            <a:r>
              <a:rPr lang="ru-RU" sz="72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Соответствие </a:t>
            </a: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структуры и содержания образовательных программ начального общего образования требованиям, установленным федеральным государственным образовательным стандартом начального общего образования</a:t>
            </a:r>
            <a:r>
              <a:rPr lang="ru-RU" sz="72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</a:p>
          <a:p>
            <a:pPr lvl="0" algn="just"/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2.</a:t>
            </a:r>
            <a:r>
              <a:rPr lang="ru-RU" sz="72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Соответствие планируемых результатов освоения образовательных программ начального общего образования требованиям, установленным федеральным государственным образовательным стандартом</a:t>
            </a:r>
            <a:r>
              <a:rPr lang="ru-RU" sz="72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</a:p>
          <a:p>
            <a:pPr lvl="0" algn="just"/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3</a:t>
            </a:r>
            <a:r>
              <a:rPr lang="ru-RU" sz="72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Доля педагогических работников, имеющих первую или высшую квалификационные категории, участвующих в реализации образовательных программ начального общего образования </a:t>
            </a: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lang="ru-RU" sz="7200" u="sng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не применяется при отсутствии контингента обучающихся</a:t>
            </a: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);  </a:t>
            </a:r>
            <a:endParaRPr lang="ru-RU" sz="7200" dirty="0" smtClean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/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4. 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Доля педагогических работников, прошедших повышение квалификации по профилю преподаваемого учебного предмета, за последние 3 года в общем числе педагогических работников, участвующих в реализации образовательных программ начального общего образования </a:t>
            </a: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lang="ru-RU" sz="7200" u="sng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не применяется при отсутствии контингента обучающихся</a:t>
            </a:r>
            <a:r>
              <a:rPr lang="ru-RU" sz="72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);</a:t>
            </a:r>
          </a:p>
          <a:p>
            <a:pPr algn="just"/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7494"/>
            <a:ext cx="542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663076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6309"/>
            <a:ext cx="7128792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Аккредитационные</a:t>
            </a:r>
            <a: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показатели</a:t>
            </a:r>
            <a:br>
              <a:rPr lang="ru-RU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 основным общеобразовательным программам  - образовательным программам начального общего, основного общего и среднего общего образования»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ea typeface="Calibri"/>
                <a:cs typeface="Times New Roman" pitchFamily="18" charset="0"/>
              </a:rPr>
              <a:t>для целей государственной аккредитации образовательной деятельности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113472"/>
            <a:ext cx="7848872" cy="3456384"/>
          </a:xfrm>
        </p:spPr>
        <p:txBody>
          <a:bodyPr>
            <a:noAutofit/>
          </a:bodyPr>
          <a:lstStyle/>
          <a:p>
            <a:pPr lvl="0" algn="just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5</a:t>
            </a: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Обеспеченность каждого обучающегося учебником из федерального перечня учебников, допущенных к использованию при реализации имеющих государственную аккредитацию образовательных программ начального общего, основного общего, среднего общего образования организациями, осуществляющими образовательную деятельность, по каждому учебному предмету</a:t>
            </a:r>
            <a:r>
              <a:rPr lang="ru-RU" sz="18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;</a:t>
            </a:r>
          </a:p>
          <a:p>
            <a:pPr lvl="0" algn="just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6</a:t>
            </a: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Наличие цифровых (электронных) библиотек, обеспечивающих доступ к профессиональным базам данных, информационным справочным и поисковым системам, а также иным информационным ресурсам; </a:t>
            </a:r>
            <a:endParaRPr lang="ru-RU" sz="1800" dirty="0" smtClean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lvl="0" algn="just"/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7</a:t>
            </a: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Сведения о результатах оценки качества подготовки обучающихся, участвующих в оценочных процедурах, преодолевших минимальный порог (60% правильных ответов), полученных в ходе оценивания достижения ими результатов обучения, по федеральным оценочным материалам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lang="ru-RU" sz="1800" u="sng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не применяется при отсутствии контингента обучающихся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).</a:t>
            </a:r>
          </a:p>
          <a:p>
            <a:pPr algn="just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7494"/>
            <a:ext cx="542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792365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05978"/>
            <a:ext cx="7859216" cy="85725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Изменения внесенные в статью 92 Федерального закона </a:t>
            </a:r>
            <a:br>
              <a:rPr lang="ru-RU" sz="2000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от 29.12. 2012 № 273-ФЗ   «Об образовании в Российской Федерации» 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10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Образовательные организации, организации, осуществляющие обучение, а также индивидуальные предприниматели, за исключением индивидуальных предпринимателей, осуществляющих образовательную деятельность непосредственно, </a:t>
            </a:r>
            <a:r>
              <a:rPr lang="ru-RU" sz="1600" b="1" dirty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имеют право обратиться с заявлением о государственной аккредитации по образовательным программам начального общего образования, основного общего образования, среднего общего образования </a:t>
            </a:r>
            <a:r>
              <a:rPr lang="ru-RU" sz="1600" dirty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при наличии лицензии на осуществление образовательной деятельности или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одновременно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 заявлением о получении лицензии на осуществление образовательной деятельности по данным программам (внесении изменений в реестр лицензий).</a:t>
            </a:r>
          </a:p>
          <a:p>
            <a:pPr marL="0" indent="0" algn="just"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11.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Организации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осуществляющие образовательную деятельность,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имеют право обратиться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 заявлением о государственной аккредитации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основных профессиональных образовательных программ </a:t>
            </a:r>
            <a:r>
              <a:rPr lang="ru-RU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наличии в организации, осуществляющей образовательную деятельность, обучающихся, </a:t>
            </a:r>
            <a:r>
              <a:rPr lang="ru-RU" sz="16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прошедших промежуточную аттестацию по соответствующим образовательным программам не менее чем за один год обучения по этим образовательным программам.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5486"/>
            <a:ext cx="542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858155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95486"/>
            <a:ext cx="6336704" cy="701675"/>
          </a:xfrm>
        </p:spPr>
        <p:txBody>
          <a:bodyPr>
            <a:normAutofit/>
          </a:bodyPr>
          <a:lstStyle/>
          <a:p>
            <a:pPr algn="ctr"/>
            <a:r>
              <a:rPr lang="ru-RU" sz="13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Изменения, которые вносятся в статью 92 </a:t>
            </a:r>
            <a:br>
              <a:rPr lang="ru-RU" sz="13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Федерального закона от 29 декабря 2012 года № 273-ФЗ «Об образовании в Российской Федерации»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4008" y="897161"/>
            <a:ext cx="4392488" cy="3762821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6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ПОСЛЕ: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6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22</a:t>
            </a:r>
            <a:r>
              <a:rPr lang="ru-RU" sz="6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Аккредитационный орган отказывает в государственной аккредитации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по заявленным к государственной аккредитации основным образовательным программам, относящимся к соответствующим уровням образования, либо каждому направлению подготовки, специальности, профессии, либо укрупненной группе профессий, специальностей и направлений подготовки, либо области образования, области или виду профессиональной деятельности, к которым относятся заявленные для государственной аккредитации основные профессиональные образовательные программы, в соответствии с заявлением организации, осуществляющей образовательную деятельность, </a:t>
            </a:r>
            <a:r>
              <a:rPr lang="ru-RU" sz="5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несоответствии </a:t>
            </a:r>
            <a:r>
              <a:rPr lang="ru-RU" sz="5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таких основных образовательных </a:t>
            </a:r>
            <a:r>
              <a:rPr lang="ru-RU" sz="5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 </a:t>
            </a:r>
            <a:r>
              <a:rPr lang="ru-RU" sz="5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аккредитационным показателям</a:t>
            </a:r>
            <a:r>
              <a:rPr lang="ru-RU" sz="5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5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897162"/>
            <a:ext cx="4248472" cy="3525168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sz="29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ДО:                              </a:t>
            </a:r>
          </a:p>
          <a:p>
            <a:pPr lvl="0" algn="just">
              <a:lnSpc>
                <a:spcPct val="100000"/>
              </a:lnSpc>
            </a:pPr>
            <a:r>
              <a:rPr lang="ru-RU" sz="2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23. </a:t>
            </a:r>
            <a:r>
              <a:rPr lang="ru-RU" sz="2600" b="1" dirty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Аккредитационный орган отказывает в государственной аккредитации </a:t>
            </a:r>
            <a:r>
              <a:rPr lang="ru-RU" sz="2600" dirty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образовательной деятельности по заявленным к государственной аккредитации образовательным программам, относящимся к соответствующим уровням образования или к укрупненным группам профессий, специальностей и направлений подготовки, при наличии одного из следующих оснований</a:t>
            </a:r>
            <a:r>
              <a:rPr lang="ru-RU" sz="2600" dirty="0" smtClean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lvl="0" indent="-342900" algn="just">
              <a:lnSpc>
                <a:spcPct val="100000"/>
              </a:lnSpc>
              <a:buAutoNum type="arabicParenR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выявление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недостоверной информации в документах, представленных организацией, осуществляющей образовательную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деятельность;</a:t>
            </a:r>
          </a:p>
          <a:p>
            <a:pPr lvl="0" algn="just">
              <a:lnSpc>
                <a:spcPct val="100000"/>
              </a:lnSpc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2) наличие отрицательного заключения, составленного по результатам аккредитационной экспертизы.</a:t>
            </a:r>
          </a:p>
          <a:p>
            <a:pPr marL="342900" lvl="0" indent="-342900" algn="just">
              <a:lnSpc>
                <a:spcPct val="100000"/>
              </a:lnSpc>
              <a:buAutoNum type="arabicParenR"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5486"/>
            <a:ext cx="542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622945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7494"/>
            <a:ext cx="6696744" cy="720080"/>
          </a:xfrm>
        </p:spPr>
        <p:txBody>
          <a:bodyPr>
            <a:normAutofit/>
          </a:bodyPr>
          <a:lstStyle/>
          <a:p>
            <a:pPr algn="ctr"/>
            <a:r>
              <a:rPr lang="ru-RU" sz="13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Изменения, которые вносятся в статью 92 </a:t>
            </a:r>
            <a:br>
              <a:rPr lang="ru-RU" sz="13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Федерального закона от 29 декабря 2012 года № 273-ФЗ «Об образовании в Российской Федерации»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08103" y="1203598"/>
            <a:ext cx="3008437" cy="3192191"/>
          </a:xfrm>
        </p:spPr>
        <p:txBody>
          <a:bodyPr/>
          <a:lstStyle/>
          <a:p>
            <a:pPr marL="0" lvl="0" indent="0">
              <a:buNone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ПОСЛЕ:</a:t>
            </a:r>
          </a:p>
          <a:p>
            <a:pPr marL="0" indent="0">
              <a:buNone/>
            </a:pPr>
            <a:endParaRPr lang="ru-RU" sz="9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1131590"/>
            <a:ext cx="3960440" cy="3270151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ДО:                              </a:t>
            </a:r>
          </a:p>
          <a:p>
            <a:pPr lvl="0" algn="just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26. </a:t>
            </a:r>
            <a:r>
              <a:rPr lang="ru-RU" sz="2000" dirty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Организация, осуществляющая образовательную деятельность, вправе подать заявление о проведении государственной аккредитации </a:t>
            </a:r>
            <a:r>
              <a:rPr lang="ru-RU" sz="2000" b="1" dirty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не ранее чем через один год после отказа</a:t>
            </a:r>
            <a:r>
              <a:rPr lang="ru-RU" sz="2000" dirty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 в государственной аккредитации или лишения ее государственной аккредитации</a:t>
            </a:r>
            <a:r>
              <a:rPr lang="ru-RU" sz="1050" dirty="0">
                <a:solidFill>
                  <a:srgbClr val="22272F"/>
                </a:solidFill>
                <a:latin typeface="PT Serif"/>
              </a:rPr>
              <a:t>.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3478"/>
            <a:ext cx="542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91630"/>
            <a:ext cx="2368302" cy="2374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15346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755576" y="51470"/>
            <a:ext cx="7889907" cy="576064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Обзор нормативных правовых актов, регламентирующих </a:t>
            </a:r>
            <a:b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лицензирование образовательной деятельности</a:t>
            </a:r>
            <a:endParaRPr lang="ru-RU" sz="1600" b="1" dirty="0">
              <a:solidFill>
                <a:srgbClr val="CC99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04448" y="4876006"/>
            <a:ext cx="288032" cy="222374"/>
          </a:xfrm>
        </p:spPr>
        <p:txBody>
          <a:bodyPr/>
          <a:lstStyle/>
          <a:p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lum contrast="12000"/>
          </a:blip>
          <a:srcRect l="5005"/>
          <a:stretch>
            <a:fillRect/>
          </a:stretch>
        </p:blipFill>
        <p:spPr bwMode="auto">
          <a:xfrm>
            <a:off x="214284" y="214297"/>
            <a:ext cx="541294" cy="7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42120" y="564932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 от 4 мая 2011 года № 99-ФЗ «О лицензировании отдельных видов деятельности»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 декабря 2012 года № 273-ФЗ «Об образовании в Российской Федерации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о лицензировании образовательной деятельности, утвержденное постановлением правительства Российской Федерации от 18.09.2020 № 1490 « О лицензировании образовательной деятельности» действует до 31 декабря 2021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РФ от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ноября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2021 г.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2124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 внесении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изменений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18 сентября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2020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№ 1490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28 июля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2021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1270»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РФ от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 марта 2022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№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353 «Об особенностях разрешительной деятельности в 2022 году»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04136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38460" y="205978"/>
            <a:ext cx="7748339" cy="56557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Нормативные акты</a:t>
            </a:r>
            <a:endParaRPr lang="ru-RU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idx="1"/>
          </p:nvPr>
        </p:nvSpPr>
        <p:spPr>
          <a:xfrm>
            <a:off x="395537" y="771550"/>
            <a:ext cx="8291262" cy="4371950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Постановление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РФ от 14.01.2022 №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Положения о государственной аккредитации образовательной деятельности и о признании утратившими силу некоторых актов Правительства Российской Федерации и отдельного положения акта Правительства Российской Федерации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just"/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Приказ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образования и науки РФ от 20 мая 2014 г. № 556 «Об утверждении квалификационных требований к экспертам, требований к экспертным организациям, порядка их аккредитации, в том числе порядка ведения реестра экспертов и экспертных организаций, порядка отбора экспертов и экспертных организаций для проведения </a:t>
            </a:r>
            <a:r>
              <a:rPr lang="ru-RU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аккредитационной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экспертизы» (документ утратит силу с 1 сентября 2022года).</a:t>
            </a:r>
          </a:p>
          <a:p>
            <a:pPr algn="just"/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Приказ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Федеральной службы по надзору в сфере образования и науки от 18 января 2022 г. № 35 «Об утверждении порядка аккредитации, привлечения, отбора экспертов и экспертных организаций, привлекаемых к </a:t>
            </a:r>
            <a:r>
              <a:rPr lang="ru-RU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аккредитационной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экспертизе, а также ведения реестра экспертов и экспертных организаций» (</a:t>
            </a: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 вступает в силу 1 сентября 2022 года).</a:t>
            </a:r>
          </a:p>
          <a:p>
            <a:pPr algn="just"/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Постановление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РФ от 24 апреля 2013 г. № 370 «Об утверждении Правил оплаты услуг экспертов и экспертных организаций и возмещения расходов, понесенных ими в связи с участием в </a:t>
            </a:r>
            <a:r>
              <a:rPr lang="ru-RU" sz="6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аккредитационной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экспертизе».</a:t>
            </a:r>
          </a:p>
          <a:p>
            <a:pPr algn="just"/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Постановление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Правительства РФ от 03.04.2020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440 (ред. от 29.12.2021)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продлении действия разрешений и иных особенностях в отношении разрешительной деятельности в 2020 - 2022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годах»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 изм. и доп., вступ. в силу с 01.03.2022)</a:t>
            </a:r>
          </a:p>
          <a:p>
            <a:pPr algn="just"/>
            <a:endParaRPr lang="ru-RU" sz="6400" dirty="0"/>
          </a:p>
          <a:p>
            <a:endParaRPr lang="ru-RU" sz="6400" dirty="0"/>
          </a:p>
          <a:p>
            <a:endParaRPr lang="ru-RU" dirty="0"/>
          </a:p>
          <a:p>
            <a:pPr algn="just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5486"/>
            <a:ext cx="542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208990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366838" y="871538"/>
            <a:ext cx="7777162" cy="4003675"/>
          </a:xfrm>
        </p:spPr>
        <p:txBody>
          <a:bodyPr>
            <a:no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Федеральной службы по надзору в сфере образования и науки от 24 декабря 2021 г. N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1689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«Об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утверждении форм заявлений о государственной аккредитации образовательной деятельности, о переоформлении свидетельства о государственной аккредитации образовательной деятельности и (или) приложения (приложений) к нему, о выдаче временного свидетельства о государственной аккредитации образовательной деятельности, о представлении дубликата свидетельства о государственной аккредитации образовательной деятельности и перечня документов, прилагаемых к заявлению о проведении государственной аккредитации образовательной деятельности и к заявлению о переоформлении свидетельства о государственной аккредитации образовательной деятельности и (или) приложения (приложений) к нему в отношении ранее не аккредитованных образовательных программ, реализуемых организацией, осуществляющей образовательную деятельность, и требований к их заполнению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оформлению»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1654175" y="146050"/>
            <a:ext cx="7489825" cy="625475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Изменение форм заявлений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о государственной аккредитации образовательной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деятельности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9425"/>
            <a:ext cx="542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502503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1471"/>
            <a:ext cx="7128792" cy="622304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Перечень документов</a:t>
            </a: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прилагаемых к заявлению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0" y="897162"/>
            <a:ext cx="7830592" cy="3504580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       1. </a:t>
            </a:r>
            <a:r>
              <a:rPr lang="ru-RU" sz="1400" b="1" dirty="0" smtClean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Основная </a:t>
            </a:r>
            <a:r>
              <a:rPr lang="ru-RU" sz="1400" b="1" dirty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образовательная программа </a:t>
            </a:r>
            <a:r>
              <a:rPr lang="ru-RU" sz="1400" dirty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(в случае отсутствия на официальном сайте образовательной организации или организации, осуществляющей обучение, или индивидуального предпринимателя, осуществляющего образовательную деятельность, в информационно-телекоммуникационной </a:t>
            </a:r>
            <a:r>
              <a:rPr lang="ru-RU" sz="1400" dirty="0" smtClean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сети </a:t>
            </a:r>
            <a:r>
              <a:rPr lang="ru-RU" sz="1400" u="sng" dirty="0" smtClean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«Интернет»</a:t>
            </a:r>
            <a:r>
              <a:rPr lang="ru-RU" sz="1400" dirty="0" smtClean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/>
            <a:r>
              <a:rPr lang="ru-RU" sz="1400" dirty="0" smtClean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       2. </a:t>
            </a:r>
            <a:r>
              <a:rPr lang="ru-RU" sz="1400" b="1" dirty="0" smtClean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Документы</a:t>
            </a:r>
            <a:r>
              <a:rPr lang="ru-RU" sz="1400" b="1" dirty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, содержащие информацию о результатах мониторинга</a:t>
            </a:r>
            <a:r>
              <a:rPr lang="ru-RU" sz="1400" dirty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 в системе образования, независимой оценки качества образования, профессионально-общественной аккредитации, общественной аккредитации (в случае отсутствия указанных документов на официальном сайте образовательной организации или организации, осуществляющей обучение, или индивидуального предпринимателя, осуществляющего образовательную деятельность, в информационно-телекоммуникационной сети </a:t>
            </a:r>
            <a:r>
              <a:rPr lang="ru-RU" sz="1400" u="sng" dirty="0" smtClean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«Интернет»</a:t>
            </a:r>
            <a:r>
              <a:rPr lang="ru-RU" sz="1400" dirty="0" smtClean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/>
            <a:r>
              <a:rPr lang="ru-RU" sz="1400" dirty="0" smtClean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       3.</a:t>
            </a:r>
            <a:r>
              <a:rPr lang="ru-RU" sz="1400" dirty="0">
                <a:solidFill>
                  <a:srgbClr val="22272F"/>
                </a:solidFill>
                <a:latin typeface="PT Serif"/>
              </a:rPr>
              <a:t> </a:t>
            </a:r>
            <a:r>
              <a:rPr lang="ru-RU" sz="1400" b="1" dirty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Отчет о </a:t>
            </a:r>
            <a:r>
              <a:rPr lang="ru-RU" sz="1400" b="1" dirty="0" err="1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самообследовании</a:t>
            </a:r>
            <a:r>
              <a:rPr lang="ru-RU" sz="1400" b="1" dirty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(в случае отсутствия указанного отчета на официальном сайте образовательной организации в информационно-телекоммуникационной сети </a:t>
            </a:r>
            <a:r>
              <a:rPr lang="ru-RU" sz="1400" u="sng" dirty="0" smtClean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«Интернет»);</a:t>
            </a:r>
          </a:p>
          <a:p>
            <a:pPr algn="just"/>
            <a:r>
              <a:rPr lang="ru-RU" sz="1400" dirty="0" smtClean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        4.</a:t>
            </a:r>
            <a:r>
              <a:rPr lang="ru-RU" sz="1400" dirty="0">
                <a:solidFill>
                  <a:srgbClr val="22272F"/>
                </a:solidFill>
                <a:latin typeface="PT Serif"/>
              </a:rPr>
              <a:t> </a:t>
            </a:r>
            <a:r>
              <a:rPr lang="ru-RU" sz="1400" b="1" dirty="0" smtClean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Сведения </a:t>
            </a:r>
            <a:r>
              <a:rPr lang="ru-RU" sz="1400" b="1" dirty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1400" dirty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реализации основных общеобразовательных программ, заявленных для государственной аккредитации образовательной </a:t>
            </a:r>
            <a:r>
              <a:rPr lang="ru-RU" sz="1400" dirty="0" smtClean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деятельности и /или сведения </a:t>
            </a:r>
            <a:r>
              <a:rPr lang="ru-RU" sz="1400" dirty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о реализации основных образовательных программ среднего профессионального </a:t>
            </a:r>
            <a:r>
              <a:rPr lang="ru-RU" sz="1400" dirty="0" smtClean="0">
                <a:solidFill>
                  <a:srgbClr val="22272F"/>
                </a:solidFill>
                <a:latin typeface="Times New Roman" pitchFamily="18" charset="0"/>
                <a:cs typeface="Times New Roman" pitchFamily="18" charset="0"/>
              </a:rPr>
              <a:t>образования.</a:t>
            </a:r>
          </a:p>
          <a:p>
            <a:pPr algn="just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5486"/>
            <a:ext cx="542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927718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Порядок проведения аккредитационной экспертизы</a:t>
            </a:r>
            <a:endParaRPr lang="ru-RU" sz="2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sz="half" idx="2"/>
          </p:nvPr>
        </p:nvSpPr>
        <p:spPr>
          <a:xfrm>
            <a:off x="4495800" y="843558"/>
            <a:ext cx="4191000" cy="3751065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23. Распорядительный акт, указанный в пункте 22 настоящего Положения, издается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течение 5 рабочих дней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 дня приема заявления о государственной аккредитации и прилагаемых к нему документов и размещается на официальном сайте аккредитационного органа в сети 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«Интернет»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течение 3 рабочих дней со дня его издания.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Срок проведения аккредитационной экспертизы составляет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более 10 рабочих дней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 дня начала проведения аккредитационной экспертизы, указанного в распорядительном акте аккредитационного органа о проведении аккредитационной экспертизы.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7494"/>
            <a:ext cx="542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21.Принятие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аккредитационным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органом решения о государственной аккредитации осуществляется в срок, не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превышающий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 пяти дней со дня приема заявления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проведении государственной аккредитации и прилагаемых к этому заявлению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25081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11511"/>
            <a:ext cx="6840760" cy="432048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srgbClr val="ED7D31"/>
                </a:solidFill>
                <a:latin typeface="Times New Roman" pitchFamily="18" charset="0"/>
                <a:cs typeface="Times New Roman" pitchFamily="18" charset="0"/>
              </a:rPr>
              <a:t>Порядок проведения аккредитационной экспертизы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969169"/>
            <a:ext cx="8424936" cy="3906837"/>
          </a:xfrm>
        </p:spPr>
        <p:txBody>
          <a:bodyPr>
            <a:noAutofit/>
          </a:bodyPr>
          <a:lstStyle/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25.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Аккредитационная экспертиза проводится без выезда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организацию, осуществляющую образовательную деятельность, или ее филиал, к индивидуальному предпринимателю, если образовательная деятельность по реализации образовательных программ, заявленная для государственной аккредитации: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реализуется исключительно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с применением электронного обучения, дистанционных образовательных технологий;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осуществляется дипломатическим представительством или консульским учреждением Российской Федерации, представительством Российской Федерации при международной (межгосударственной, межправительственной) организации;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осуществляется российскими организациями, осуществляющими образовательную деятельность, расположенными за пределами территории Российской Федерации, организациями, осуществляющими образовательную деятельность, созданными в соответствии с международными договорами Российской Федерации;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 осуществляется иностранными организациями, осуществляющими образовательную деятельность за пределами территории Российской Федерации.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7494"/>
            <a:ext cx="542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8686800" y="204800"/>
            <a:ext cx="205680" cy="438983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292961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53169"/>
            <a:ext cx="6624736" cy="428650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ED7D31"/>
                </a:solidFill>
                <a:latin typeface="Times New Roman" pitchFamily="18" charset="0"/>
                <a:cs typeface="Times New Roman" pitchFamily="18" charset="0"/>
              </a:rPr>
              <a:t>Порядок проведения аккредитационной экспертизы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18330"/>
            <a:ext cx="8496944" cy="425767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При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проведении аккредитационной экспертизы член экспертной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группы:</a:t>
            </a:r>
          </a:p>
          <a:p>
            <a:pPr marL="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1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Проводит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аккредитационную экспертизу образовательных программ, закрепленных за членом экспертной группы распорядительным актом аккредитационного органа о проведении аккредитационной экспертизы, с соблюдением требований законодательства Российской Федерации;</a:t>
            </a:r>
          </a:p>
          <a:p>
            <a:pPr marL="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2.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Изучает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анализирует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заявление о государственной аккредитации и прилагаемые к нему документы, документы, информацию и материалы, размещенные организацией, осуществляющей образовательную деятельность, или ее филиалом, индивидуальным предпринимателем на их официальных сайтах в сети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«Интернет»,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 также документы, полученные по запросу аккредитационного органа с использованием системы межведомственного взаимодействия;</a:t>
            </a:r>
          </a:p>
          <a:p>
            <a:pPr marL="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3.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Изучает и анализирует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сведения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 результатах мониторинга в системе образования, независимой оценки качества образования, профессионально-общественной аккредитации, общественной аккредитации (при наличии), за исключением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……………а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также сведения из отчетов организации, осуществляющей образовательную деятельность, о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самообследовании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в том числе с использованием открытых данных в сети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«Интернет»,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установить соответствие либо несоответствие указанных сведений аккредитационным показателям;</a:t>
            </a:r>
          </a:p>
          <a:p>
            <a:pPr marL="0" indent="0"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4.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Проводит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мероприятия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 оценке качества подготовки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обучающихся, в том числе с применением дистанционных технологий, проанализировать полученные результаты по заявленным для государственной аккредитации основным образовательным программам, в том числе образовательным программам, реализуемым в сетевой форме, и установить соответствие либо несоответствие указанных полученных результатов аккредитационным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показателям.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744D8-5D24-40B5-8211-596EBBEF60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0981"/>
            <a:ext cx="542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896912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05978"/>
            <a:ext cx="576064" cy="637580"/>
          </a:xfrm>
          <a:prstGeom prst="rect">
            <a:avLst/>
          </a:prstGeom>
        </p:spPr>
      </p:pic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05978"/>
            <a:ext cx="7427168" cy="857250"/>
          </a:xfrm>
        </p:spPr>
        <p:txBody>
          <a:bodyPr>
            <a:normAutofit/>
          </a:bodyPr>
          <a:lstStyle/>
          <a:p>
            <a:pPr algn="ctr"/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Аккредитационный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мониторинг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63228"/>
            <a:ext cx="8229600" cy="3524746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частью 3 статьи 97 Федерального закона от 29 декабря 2012 года № 273-ФЗ «Об образовании в Российской Федерации» в рамках мониторинга в системе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с 01.09.2022г.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аккредитационный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мониторинг,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предметом которого является систематическое стандартизированное 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выполнением организациями, осуществляющими образовательную деятельность, </a:t>
            </a:r>
            <a:r>
              <a:rPr lang="ru-RU" sz="24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аккредитационных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 </a:t>
            </a:r>
          </a:p>
          <a:p>
            <a:pPr marL="0" indent="0" algn="just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</a:t>
            </a:r>
          </a:p>
          <a:p>
            <a:pPr marL="0" indent="0" algn="just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36</a:t>
            </a:r>
          </a:p>
        </p:txBody>
      </p:sp>
    </p:spTree>
    <p:extLst>
      <p:ext uri="{BB962C8B-B14F-4D97-AF65-F5344CB8AC3E}">
        <p14:creationId xmlns:p14="http://schemas.microsoft.com/office/powerpoint/2010/main" xmlns="" val="9538707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68082"/>
            <a:ext cx="7152803" cy="96066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аккредитационного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мониторинга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600200"/>
            <a:ext cx="7800875" cy="283321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осуществления мониторинга системы образования, а также перечень обязательной информации, подлежащей мониторингу, включая порядок осуществления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аккредитационного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мониторинга и применения его результатов, установлен постановлением Правительства РФ от 5 августа 2013 г. № 662 «Об осуществлении мониторинга системы образования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 algn="just">
              <a:buNone/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	37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51062"/>
            <a:ext cx="579170" cy="63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819915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755576" y="214296"/>
            <a:ext cx="7889907" cy="341230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rgbClr val="CC99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solidFill>
                  <a:srgbClr val="CC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Аккредитационные</a:t>
            </a:r>
            <a:r>
              <a:rPr lang="ru-RU" sz="1600" b="1" dirty="0" smtClean="0">
                <a:solidFill>
                  <a:srgbClr val="CC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показатели ( для мониторингов) </a:t>
            </a:r>
            <a:br>
              <a:rPr lang="ru-RU" sz="1600" b="1" dirty="0" smtClean="0">
                <a:solidFill>
                  <a:srgbClr val="CC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CC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b="1" dirty="0">
                <a:solidFill>
                  <a:srgbClr val="CC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образовательным программам начального общего образования</a:t>
            </a: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60432" y="4876006"/>
            <a:ext cx="432048" cy="222374"/>
          </a:xfrm>
        </p:spPr>
        <p:txBody>
          <a:bodyPr/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38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4" cstate="print">
            <a:lum contrast="12000"/>
          </a:blip>
          <a:srcRect l="5005"/>
          <a:stretch>
            <a:fillRect/>
          </a:stretch>
        </p:blipFill>
        <p:spPr bwMode="auto">
          <a:xfrm>
            <a:off x="214284" y="214297"/>
            <a:ext cx="541294" cy="7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37569686"/>
              </p:ext>
            </p:extLst>
          </p:nvPr>
        </p:nvGraphicFramePr>
        <p:xfrm>
          <a:off x="611560" y="878681"/>
          <a:ext cx="7632848" cy="3997325"/>
        </p:xfrm>
        <a:graphic>
          <a:graphicData uri="http://schemas.openxmlformats.org/presentationml/2006/ole">
            <p:oleObj spid="_x0000_s1029" name="Документ" r:id="rId5" imgW="6515169" imgH="4393957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1282295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99592" y="184226"/>
            <a:ext cx="7889907" cy="629262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rgbClr val="CC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b="1" dirty="0">
                <a:solidFill>
                  <a:srgbClr val="CC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образовательным программам основного общего образования</a:t>
            </a: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16416" y="4876006"/>
            <a:ext cx="576064" cy="222374"/>
          </a:xfrm>
        </p:spPr>
        <p:txBody>
          <a:bodyPr/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39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lum contrast="12000"/>
          </a:blip>
          <a:srcRect l="5005"/>
          <a:stretch>
            <a:fillRect/>
          </a:stretch>
        </p:blipFill>
        <p:spPr bwMode="auto">
          <a:xfrm>
            <a:off x="124889" y="133141"/>
            <a:ext cx="541294" cy="7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99592" y="699542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949" y="722677"/>
            <a:ext cx="8249947" cy="428598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xmlns="" val="24285573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РФ от 12 марта 2022 г. № 353 «Об особенностях разрешительной деятельности в 2022 году»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solidFill>
                <a:srgbClr val="CC99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931" y="771550"/>
            <a:ext cx="8229600" cy="339447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5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Установить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2022 году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отношении лицензирования видов деятельности, указанных в части 1 статьи 12 Федерального закона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лицензировании отдельных видов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деятельности»,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иных разрешений, предусмотренных настоящим постановлением, в случае изменения места нахождения юридического лица, места жительства индивидуального предпринимателя, места осуществления лицензируемого вида деятельности, связанного с переименованием географического объекта, улицы, площади или иной территории, изменением нумерации объекта адресации, в том числе почтового индекса, а также в случае переименования юридического лица, реорганизации юридического лица в форме преобразования, слияния, присоединения переоформление разрешения,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внесение изменений в реестр разрешений на основании заявления лица, которому было предоставлено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разрешение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требуется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9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отношении лицензируемых видов деятельности, предусмотренных частью 1 статьи 12 Федерального закона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лицензировании отдельных видов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деятельности»,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государственных пошлин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рамках оказания государственных услуг за предоставление лицензии, внесение изменений в реестр лицензий, продление срока действия лицензии по заявлениям, поданным со дня вступления в силу настоящего постановления до 31 декабря 2022 г.,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требуется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lum contrast="12000"/>
          </a:blip>
          <a:srcRect l="5005"/>
          <a:stretch>
            <a:fillRect/>
          </a:stretch>
        </p:blipFill>
        <p:spPr bwMode="auto">
          <a:xfrm>
            <a:off x="214284" y="214297"/>
            <a:ext cx="541294" cy="7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299691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99592" y="184226"/>
            <a:ext cx="7889907" cy="629262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rgbClr val="CC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b="1" dirty="0">
                <a:solidFill>
                  <a:srgbClr val="CC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образовательным программам основного общего </a:t>
            </a:r>
            <a:r>
              <a:rPr lang="ru-RU" sz="1600" b="1" dirty="0" smtClean="0">
                <a:solidFill>
                  <a:srgbClr val="CC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(продолжение)</a:t>
            </a:r>
            <a:endParaRPr lang="ru-RU" sz="1600" b="1" dirty="0">
              <a:solidFill>
                <a:srgbClr val="CC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60432" y="4876006"/>
            <a:ext cx="432048" cy="222374"/>
          </a:xfrm>
        </p:spPr>
        <p:txBody>
          <a:bodyPr/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4" cstate="print">
            <a:lum contrast="12000"/>
          </a:blip>
          <a:srcRect l="5005"/>
          <a:stretch>
            <a:fillRect/>
          </a:stretch>
        </p:blipFill>
        <p:spPr bwMode="auto">
          <a:xfrm>
            <a:off x="124889" y="133141"/>
            <a:ext cx="541294" cy="7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99592" y="699542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93819886"/>
              </p:ext>
            </p:extLst>
          </p:nvPr>
        </p:nvGraphicFramePr>
        <p:xfrm>
          <a:off x="827584" y="862013"/>
          <a:ext cx="8208912" cy="4013993"/>
        </p:xfrm>
        <a:graphic>
          <a:graphicData uri="http://schemas.openxmlformats.org/presentationml/2006/ole">
            <p:oleObj spid="_x0000_s2053" name="Документ" r:id="rId5" imgW="6515169" imgH="3425094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3816762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99592" y="184226"/>
            <a:ext cx="7889907" cy="629262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rgbClr val="CC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b="1" dirty="0">
                <a:solidFill>
                  <a:srgbClr val="CC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образовательным программам среднего общего образования</a:t>
            </a: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244408" y="4876006"/>
            <a:ext cx="648072" cy="222374"/>
          </a:xfrm>
        </p:spPr>
        <p:txBody>
          <a:bodyPr/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41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lum contrast="12000"/>
          </a:blip>
          <a:srcRect l="5005"/>
          <a:stretch>
            <a:fillRect/>
          </a:stretch>
        </p:blipFill>
        <p:spPr bwMode="auto">
          <a:xfrm>
            <a:off x="124889" y="133141"/>
            <a:ext cx="541294" cy="7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99592" y="699542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036" y="666713"/>
            <a:ext cx="7817898" cy="432048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xmlns="" val="34896524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99592" y="184226"/>
            <a:ext cx="7889907" cy="629262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>
                <a:solidFill>
                  <a:srgbClr val="CC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образовательным программам среднего общего </a:t>
            </a:r>
            <a:r>
              <a:rPr lang="ru-RU" sz="1600" b="1" dirty="0" smtClean="0">
                <a:solidFill>
                  <a:srgbClr val="CC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(продолжение)</a:t>
            </a:r>
            <a:endParaRPr lang="ru-RU" sz="1600" b="1" dirty="0">
              <a:solidFill>
                <a:srgbClr val="CC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460432" y="4876006"/>
            <a:ext cx="432048" cy="222374"/>
          </a:xfrm>
        </p:spPr>
        <p:txBody>
          <a:bodyPr/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42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lum contrast="12000"/>
          </a:blip>
          <a:srcRect l="5005"/>
          <a:stretch>
            <a:fillRect/>
          </a:stretch>
        </p:blipFill>
        <p:spPr bwMode="auto">
          <a:xfrm>
            <a:off x="124889" y="133141"/>
            <a:ext cx="541294" cy="7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99592" y="699542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7188" y="1009703"/>
            <a:ext cx="84536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183" y="834411"/>
            <a:ext cx="8226297" cy="411360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xmlns="" val="412634218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707654"/>
            <a:ext cx="4001539" cy="1508760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ts val="1600"/>
              </a:lnSpc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Тверской области </a:t>
            </a:r>
          </a:p>
          <a:p>
            <a:pPr marL="0" indent="0">
              <a:lnSpc>
                <a:spcPts val="1600"/>
              </a:lnSpc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Тверь, площадь Святого Благоверного Князя Михаила Тверского д.5</a:t>
            </a:r>
          </a:p>
          <a:p>
            <a:pPr marL="0" indent="0">
              <a:lnSpc>
                <a:spcPts val="1600"/>
              </a:lnSpc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телефон: 8 (4822) 35-54-30</a:t>
            </a:r>
          </a:p>
          <a:p>
            <a:pPr marL="0" indent="0">
              <a:lnSpc>
                <a:spcPts val="1600"/>
              </a:lnSpc>
              <a:buNone/>
            </a:pP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</a:t>
            </a:r>
            <a:r>
              <a:rPr lang="en-US" sz="7200" dirty="0" smtClean="0">
                <a:latin typeface="Times New Roman"/>
                <a:ea typeface="Times New Roman"/>
              </a:rPr>
              <a:t>dellia.moto@mail.ru </a:t>
            </a:r>
            <a:endParaRPr lang="ru-RU" sz="7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ts val="1600"/>
              </a:lnSpc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отдела лицензирования и аккредитации управления надзора и контроля в сфере образования Министерства образования Тверской области</a:t>
            </a:r>
          </a:p>
          <a:p>
            <a:pPr marL="0" indent="0">
              <a:lnSpc>
                <a:spcPts val="1600"/>
              </a:lnSpc>
              <a:buNone/>
            </a:pPr>
            <a:r>
              <a:rPr lang="ru-RU" sz="7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Н.В.Кузьминова</a:t>
            </a:r>
            <a:endParaRPr lang="ru-RU" sz="7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2" cstate="print">
            <a:lum contrast="12000"/>
          </a:blip>
          <a:srcRect l="5005"/>
          <a:stretch>
            <a:fillRect/>
          </a:stretch>
        </p:blipFill>
        <p:spPr bwMode="auto">
          <a:xfrm>
            <a:off x="252260" y="207777"/>
            <a:ext cx="540000" cy="6648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4191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755576" y="267494"/>
            <a:ext cx="7965085" cy="936103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Лицензирование </a:t>
            </a:r>
            <a:r>
              <a:rPr lang="ru-RU" sz="28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образовательной </a:t>
            </a:r>
            <a:r>
              <a:rPr lang="ru-RU" sz="28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 деятельности</a:t>
            </a: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solidFill>
                <a:srgbClr val="CC99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94948" y="4837637"/>
            <a:ext cx="307030" cy="273844"/>
          </a:xfrm>
        </p:spPr>
        <p:txBody>
          <a:bodyPr/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56898" y="3705888"/>
            <a:ext cx="7604347" cy="928661"/>
          </a:xfrm>
          <a:prstGeom prst="rect">
            <a:avLst/>
          </a:prstGeom>
        </p:spPr>
        <p:txBody>
          <a:bodyPr wrap="square" lIns="91432" tIns="215978" rIns="91432" bIns="215978">
            <a:spAutoFit/>
          </a:bodyPr>
          <a:lstStyle/>
          <a:p>
            <a:pPr algn="just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866" indent="-342866" algn="just">
              <a:buAutoNum type="arabicPeriod"/>
            </a:pP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3" cstate="print">
            <a:lum contrast="12000"/>
          </a:blip>
          <a:srcRect l="5005"/>
          <a:stretch>
            <a:fillRect/>
          </a:stretch>
        </p:blipFill>
        <p:spPr bwMode="auto">
          <a:xfrm>
            <a:off x="214284" y="214297"/>
            <a:ext cx="541294" cy="7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874679" y="1319773"/>
            <a:ext cx="79687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Реестровая модель лицензирования образовательной деятельности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отмена лицензии на бумажном носителе и подтверждение наличия лицензии записью в реестре лицензий на осуществление образовательной деятельности; 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Лицензия - специальное разрешение на право осуществления юридическим лицом или индивидуальным предпринимателем конкретного вида деятельности (выполнения работ, оказания услуг, составляющих лицензируемый вид деятельности), которое подтверждается записью в реестре лицензий (часть 2 статьи 3 Федерального закона от 4 мая 2011 г. № 99-ФЗ «О лицензировании отдельных видов деятельности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реестр лицензий ведётся в электронном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виде.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•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выписок из реестра лицензий с нанесённым QR-кодом, обеспечивающим отображение сведений из реестра лицензий</a:t>
            </a:r>
          </a:p>
        </p:txBody>
      </p:sp>
    </p:spTree>
    <p:extLst>
      <p:ext uri="{BB962C8B-B14F-4D97-AF65-F5344CB8AC3E}">
        <p14:creationId xmlns:p14="http://schemas.microsoft.com/office/powerpoint/2010/main" xmlns="" val="12840424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755576" y="214296"/>
            <a:ext cx="7889907" cy="341230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Изменения в лицензировании </a:t>
            </a: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образовательной деятельности</a:t>
            </a:r>
            <a:endParaRPr lang="ru-RU" sz="1600" b="1" dirty="0">
              <a:solidFill>
                <a:srgbClr val="CC99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04448" y="4876006"/>
            <a:ext cx="288032" cy="222374"/>
          </a:xfrm>
        </p:spPr>
        <p:txBody>
          <a:bodyPr/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lum contrast="12000"/>
          </a:blip>
          <a:srcRect l="5005"/>
          <a:stretch>
            <a:fillRect/>
          </a:stretch>
        </p:blipFill>
        <p:spPr bwMode="auto">
          <a:xfrm>
            <a:off x="214284" y="214297"/>
            <a:ext cx="541294" cy="7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467544" y="863590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Закона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99-ФЗ исключено понятие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«переоформление лицензии».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переоформления лицензии введен механизм внесения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изменений в реестр лицензий.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Предусмотрен случай, - изменение номера телефона, адреса электронной почты лицензиата, - когда внесение изменений в реестр лицензий лицензиат осуществляет самостоятельно. В этом случае госпошлина за внесение изменений в реестр лицензий не уплачивается. На внесение соответствующих сведений в реестр лицензий лицензиату отводится 15 рабочих дней.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Выписки из реестра лицензий будут предоставляться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в форме электронного документа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(бесплатно). Положения, предусматривающие возможность получения такой выписки в форме бумажного документа (размер платы за ее выдачу составлял 3 000 руб.), из Закона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99-ФЗ исключены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Изменены формы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документов, предоставляемых для получения государственной услуги по лицензированию образовательной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16946248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1150938"/>
            <a:ext cx="4040188" cy="48101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285720" y="1630363"/>
            <a:ext cx="3754468" cy="296386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Образовательная деятельность как лицензируемый вид деятельности включает в себя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образовательных услуг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реализации образовательных программ по перечню согласно приложению.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5102225" y="1150938"/>
            <a:ext cx="4041775" cy="48101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5102225" y="1630363"/>
            <a:ext cx="4041775" cy="296386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Образовательная деятельность как лицензируемый вид деятельности включает в себя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реализации образовательных программ по перечню согласно приложению</a:t>
            </a: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lum contrast="12000"/>
          </a:blip>
          <a:srcRect l="5005"/>
          <a:stretch>
            <a:fillRect/>
          </a:stretch>
        </p:blipFill>
        <p:spPr bwMode="auto">
          <a:xfrm>
            <a:off x="214284" y="214297"/>
            <a:ext cx="541294" cy="7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20"/>
          <p:cNvSpPr txBox="1">
            <a:spLocks/>
          </p:cNvSpPr>
          <p:nvPr/>
        </p:nvSpPr>
        <p:spPr>
          <a:xfrm>
            <a:off x="755578" y="267495"/>
            <a:ext cx="7800612" cy="432048"/>
          </a:xfrm>
          <a:prstGeom prst="rect">
            <a:avLst/>
          </a:prstGeom>
        </p:spPr>
        <p:txBody>
          <a:bodyPr vert="horz" lIns="91432" tIns="45716" rIns="91432" bIns="45716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914310">
              <a:spcBef>
                <a:spcPts val="0"/>
              </a:spcBef>
              <a:defRPr/>
            </a:pPr>
            <a:endParaRPr lang="ru-RU" sz="1600" b="1" dirty="0" smtClean="0">
              <a:solidFill>
                <a:srgbClr val="A8800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914310">
              <a:spcBef>
                <a:spcPts val="0"/>
              </a:spcBef>
              <a:defRPr/>
            </a:pP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Изменения в </a:t>
            </a:r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лицензировании образовательной </a:t>
            </a:r>
            <a:r>
              <a:rPr lang="ru-RU" sz="1600" b="1" dirty="0" smtClean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sz="1600" b="1" dirty="0">
              <a:solidFill>
                <a:srgbClr val="A8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553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99592" y="184226"/>
            <a:ext cx="7889907" cy="629262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Изменения в лицензировании образовательной деятельности</a:t>
            </a:r>
            <a:endParaRPr lang="ru-RU" sz="1600" b="1" dirty="0">
              <a:solidFill>
                <a:srgbClr val="CC99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04448" y="4876006"/>
            <a:ext cx="288032" cy="222374"/>
          </a:xfrm>
        </p:spPr>
        <p:txBody>
          <a:bodyPr/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lum contrast="12000"/>
          </a:blip>
          <a:srcRect l="5005"/>
          <a:stretch>
            <a:fillRect/>
          </a:stretch>
        </p:blipFill>
        <p:spPr bwMode="auto">
          <a:xfrm>
            <a:off x="124889" y="133141"/>
            <a:ext cx="541294" cy="7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99592" y="699542"/>
            <a:ext cx="78488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 перечень сведений, указываемых соискателем лицензии в заявлении о предоставлении лицензии.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частности, предусмотрена возможность при указании соискателем лицензии в заявлении адресов места осуществления лицензируемого вида деятельности, указывать другие данные, которые позволяют идентифицировать место осуществления лицензируемого вида деятельности и которые могут быть указаны как в дополнение к почтовому адресу, так и вместо него при его отсутствии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в заявлении теперь необходимо указывать адрес электронной почты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юридического лица.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016034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99592" y="184226"/>
            <a:ext cx="7889907" cy="629262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rgbClr val="A88000"/>
                </a:solidFill>
                <a:latin typeface="Times New Roman" pitchFamily="18" charset="0"/>
                <a:cs typeface="Times New Roman" pitchFamily="18" charset="0"/>
              </a:rPr>
              <a:t>Изменения в лицензировании образовательной деятельности</a:t>
            </a:r>
            <a:endParaRPr lang="ru-RU" sz="1600" b="1" dirty="0">
              <a:solidFill>
                <a:srgbClr val="CC99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04448" y="4876006"/>
            <a:ext cx="288032" cy="222374"/>
          </a:xfrm>
        </p:spPr>
        <p:txBody>
          <a:bodyPr/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lum contrast="12000"/>
          </a:blip>
          <a:srcRect l="5005"/>
          <a:stretch>
            <a:fillRect/>
          </a:stretch>
        </p:blipFill>
        <p:spPr bwMode="auto">
          <a:xfrm>
            <a:off x="124889" y="133141"/>
            <a:ext cx="541294" cy="70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99592" y="699542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7997" y="656323"/>
            <a:ext cx="8640960" cy="4446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Сократился срок предоставления государственной услуги, не проводится выездная проверка:  в отношении соискателя лицензии или лицензиата проводится оценка соответствия лицензионным требованиям </a:t>
            </a:r>
            <a:r>
              <a:rPr lang="ru-RU" b="1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форме документарной оценки</a:t>
            </a:r>
            <a:r>
              <a:rPr lang="ru-RU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 срок, не превышающий </a:t>
            </a:r>
            <a:r>
              <a:rPr lang="ru-RU" b="1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рабочих дней</a:t>
            </a:r>
            <a:r>
              <a:rPr lang="ru-RU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 осуществлением межведомственного взаимодействия.</a:t>
            </a:r>
            <a:endParaRPr lang="ru-RU" dirty="0" smtClean="0">
              <a:solidFill>
                <a:srgbClr val="212529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Изменился перечень документов для получения лицензии и внесения изменений в реестр лицензий</a:t>
            </a:r>
            <a:r>
              <a:rPr lang="ru-RU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Направление документов для лицензирования образовательной деятельности </a:t>
            </a:r>
            <a:r>
              <a:rPr lang="ru-RU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возможно </a:t>
            </a:r>
            <a:r>
              <a:rPr lang="ru-RU" b="1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только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посредством Единого портала государственных и муниципальных </a:t>
            </a:r>
            <a:r>
              <a:rPr lang="ru-RU" dirty="0" smtClean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услуг и </a:t>
            </a:r>
            <a:r>
              <a:rPr lang="ru-RU" dirty="0">
                <a:solidFill>
                  <a:srgbClr val="21252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информационной системы, обеспечивающей автоматизацию контрольно-надзорной деятельности за органами государственной власти субъектов Российской Федерации, а также осуществления органами государственной власти субъектов Российской Федерации переданных полномочий (ИС АКНД ПП).</a:t>
            </a:r>
            <a:endParaRPr lang="ru-RU" dirty="0" smtClean="0">
              <a:solidFill>
                <a:srgbClr val="21252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504644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5842</TotalTime>
  <Words>4201</Words>
  <Application>Microsoft Office PowerPoint</Application>
  <PresentationFormat>Экран (16:9)</PresentationFormat>
  <Paragraphs>279</Paragraphs>
  <Slides>43</Slides>
  <Notes>21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6" baseType="lpstr">
      <vt:lpstr>Тема Office</vt:lpstr>
      <vt:lpstr>7_Тема Office</vt:lpstr>
      <vt:lpstr>Документ</vt:lpstr>
      <vt:lpstr>Слайд 1</vt:lpstr>
      <vt:lpstr>Слайд 2</vt:lpstr>
      <vt:lpstr>Обзор нормативных правовых актов, регламентирующих  лицензирование образовательной деятельности</vt:lpstr>
      <vt:lpstr>Постановление Правительства РФ от 12 марта 2022 г. № 353 «Об особенностях разрешительной деятельности в 2022 году» </vt:lpstr>
      <vt:lpstr>    Лицензирование образовательной  деятельности.  </vt:lpstr>
      <vt:lpstr>Изменения в лицензировании образовательной деятельности</vt:lpstr>
      <vt:lpstr>Слайд 7</vt:lpstr>
      <vt:lpstr>Изменения в лицензировании образовательной деятельности</vt:lpstr>
      <vt:lpstr>Изменения в лицензировании образовательной деятельности</vt:lpstr>
      <vt:lpstr>Изменения в лицензировании образовательной деятельности</vt:lpstr>
      <vt:lpstr>Изменения в лицензировании образовательной деятельности</vt:lpstr>
      <vt:lpstr>Слайд 12</vt:lpstr>
      <vt:lpstr>Слайд 13</vt:lpstr>
      <vt:lpstr>Слайд 14</vt:lpstr>
      <vt:lpstr>Слайд 15</vt:lpstr>
      <vt:lpstr>Слайд 16</vt:lpstr>
      <vt:lpstr>Слайд 17</vt:lpstr>
      <vt:lpstr> Федеральный закон от 4 мая 2011 г. № 99-ФЗ «О лицензировании отдельных видов деятельности» (ч.1 ст.18) </vt:lpstr>
      <vt:lpstr>Федеральный закон от 4 мая 2011 г. № 99-ФЗ «О лицензировании отдельных видов деятельности» (ст.18) </vt:lpstr>
      <vt:lpstr>     Государственная аккредитация образовательной деятельности: новое в законодательстве   </vt:lpstr>
      <vt:lpstr>  Изменения внесенные в статью 92 Федерального закона  от 29.12. 2012 № 273-ФЗ   «Об образовании в Российской Федерации»  </vt:lpstr>
      <vt:lpstr>Изменения внесенные в статью 92 Федерального закона  от 29.12. 2012 № 273-ФЗ   «Об образовании в Российской Федерации» </vt:lpstr>
      <vt:lpstr>Изменения внесенные в статью 92 Федерального закона  от 29.12. 2012 № 273-ФЗ   «Об образовании в Российской Федерации» </vt:lpstr>
      <vt:lpstr>Аккредитационные показатели </vt:lpstr>
      <vt:lpstr>Аккредитационные показатели по основным общеобразовательным программам  - образовательным программам начального общего, основного общего и среднего общего образования» для целей государственной аккредитации образовательной деятельности </vt:lpstr>
      <vt:lpstr>Аккредитационные показатели по основным общеобразовательным программам  - образовательным программам начального общего, основного общего и среднего общего образования» для целей государственной аккредитации образовательной деятельности </vt:lpstr>
      <vt:lpstr>Изменения внесенные в статью 92 Федерального закона  от 29.12. 2012 № 273-ФЗ   «Об образовании в Российской Федерации» </vt:lpstr>
      <vt:lpstr>Изменения, которые вносятся в статью 92  Федерального закона от 29 декабря 2012 года № 273-ФЗ «Об образовании в Российской Федерации» </vt:lpstr>
      <vt:lpstr>Изменения, которые вносятся в статью 92  Федерального закона от 29 декабря 2012 года № 273-ФЗ «Об образовании в Российской Федерации» </vt:lpstr>
      <vt:lpstr>Нормативные акты</vt:lpstr>
      <vt:lpstr>Изменение форм заявлений о государственной аккредитации образовательной деятельности</vt:lpstr>
      <vt:lpstr>Перечень документов, прилагаемых к заявлению </vt:lpstr>
      <vt:lpstr>Порядок проведения аккредитационной экспертизы</vt:lpstr>
      <vt:lpstr>Порядок проведения аккредитационной экспертизы</vt:lpstr>
      <vt:lpstr>Порядок проведения аккредитационной экспертизы</vt:lpstr>
      <vt:lpstr>Аккредитационный мониторинг</vt:lpstr>
      <vt:lpstr>Порядок осуществления аккредитационного мониторинга</vt:lpstr>
      <vt:lpstr> Аккредитационные показатели ( для мониторингов)  по образовательным программам начального общего образования</vt:lpstr>
      <vt:lpstr>по образовательным программам основного общего образования</vt:lpstr>
      <vt:lpstr>по образовательным программам основного общего образования (продолжение)</vt:lpstr>
      <vt:lpstr>по образовательным программам среднего общего образования</vt:lpstr>
      <vt:lpstr>по образовательным программам среднего общего образования (продолжение)</vt:lpstr>
      <vt:lpstr>Слайд 43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Efimov</dc:creator>
  <cp:lastModifiedBy>ИМО</cp:lastModifiedBy>
  <cp:revision>486</cp:revision>
  <cp:lastPrinted>2022-03-23T12:11:37Z</cp:lastPrinted>
  <dcterms:created xsi:type="dcterms:W3CDTF">2018-06-07T14:46:16Z</dcterms:created>
  <dcterms:modified xsi:type="dcterms:W3CDTF">2022-05-11T11:45:16Z</dcterms:modified>
</cp:coreProperties>
</file>