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4" r:id="rId2"/>
    <p:sldId id="275" r:id="rId3"/>
    <p:sldId id="279" r:id="rId4"/>
    <p:sldId id="280" r:id="rId5"/>
    <p:sldId id="281" r:id="rId6"/>
    <p:sldId id="273" r:id="rId7"/>
    <p:sldId id="256" r:id="rId8"/>
    <p:sldId id="270" r:id="rId9"/>
    <p:sldId id="278" r:id="rId10"/>
    <p:sldId id="271" r:id="rId11"/>
    <p:sldId id="272" r:id="rId12"/>
    <p:sldId id="287" r:id="rId13"/>
    <p:sldId id="288" r:id="rId14"/>
    <p:sldId id="284" r:id="rId15"/>
    <p:sldId id="285" r:id="rId16"/>
    <p:sldId id="289" r:id="rId17"/>
    <p:sldId id="262" r:id="rId18"/>
    <p:sldId id="282" r:id="rId19"/>
    <p:sldId id="28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52" autoAdjust="0"/>
  </p:normalViewPr>
  <p:slideViewPr>
    <p:cSldViewPr>
      <p:cViewPr varScale="1">
        <p:scale>
          <a:sx n="68" d="100"/>
          <a:sy n="68" d="100"/>
        </p:scale>
        <p:origin x="5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CC63A-EE1A-43B8-B7D2-A6DC77CEC983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D631B-FFA0-443B-877B-2FA187FF21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225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1D631B-FFA0-443B-877B-2FA187FF21A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838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file:///C:\Users\admin\Desktop\4%20&#1082;&#1083;&#1072;&#1089;&#1089;%20&#1086;&#1090;&#1082;&#1088;&#1099;&#1090;&#1099;&#1081;%20&#1091;&#1088;&#1086;&#1082;\Pol'%20Moria%20i%20ego%20orkestr%20-%20Tokkat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Прошлое на фоне настоящего (60 фото)"/>
          <p:cNvPicPr>
            <a:picLocks noChangeAspect="1" noChangeArrowheads="1"/>
          </p:cNvPicPr>
          <p:nvPr/>
        </p:nvPicPr>
        <p:blipFill>
          <a:blip r:embed="rId5"/>
          <a:srcRect l="5419" t="7945" r="7876" b="14194"/>
          <a:stretch>
            <a:fillRect/>
          </a:stretch>
        </p:blipFill>
        <p:spPr bwMode="auto">
          <a:xfrm>
            <a:off x="500034" y="642918"/>
            <a:ext cx="8164343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ol' Moria i ego orkestr - Tokka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071538" y="428604"/>
            <a:ext cx="304800" cy="304800"/>
          </a:xfrm>
          <a:prstGeom prst="rect">
            <a:avLst/>
          </a:prstGeom>
        </p:spPr>
      </p:pic>
      <p:pic>
        <p:nvPicPr>
          <p:cNvPr id="2" name="The_Beatles_-_Yesterday_4795025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5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>
                <a:latin typeface="Bookman Old Style" pitchFamily="18" charset="0"/>
              </a:rPr>
              <a:t>Употребление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71604" y="5500702"/>
            <a:ext cx="7572396" cy="928694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sz="3400" dirty="0"/>
              <a:t>Past Simple </a:t>
            </a:r>
            <a:r>
              <a:rPr lang="ru-RU" sz="3400" dirty="0"/>
              <a:t>употребляется для выражения действий, произошедших в прошлом, часто с указанием времени действий</a:t>
            </a:r>
            <a:r>
              <a:rPr lang="ru-RU" sz="3000" dirty="0"/>
              <a:t>.</a:t>
            </a:r>
          </a:p>
          <a:p>
            <a:pPr eaLnBrk="1" hangingPunct="1">
              <a:buFont typeface="Wingdings" pitchFamily="2" charset="2"/>
              <a:buNone/>
            </a:pPr>
            <a:endParaRPr lang="ru-RU" sz="3000" dirty="0"/>
          </a:p>
          <a:p>
            <a:pPr eaLnBrk="1" hangingPunct="1">
              <a:buFont typeface="Wingdings" pitchFamily="2" charset="2"/>
              <a:buNone/>
            </a:pPr>
            <a:endParaRPr lang="ru-RU" sz="4000" dirty="0"/>
          </a:p>
          <a:p>
            <a:pPr eaLnBrk="1" hangingPunct="1">
              <a:buFont typeface="Wingdings" pitchFamily="2" charset="2"/>
              <a:buNone/>
            </a:pPr>
            <a:endParaRPr lang="ru-RU" sz="4000" dirty="0"/>
          </a:p>
          <a:p>
            <a:pPr eaLnBrk="1" hangingPunct="1">
              <a:buFont typeface="Wingdings" pitchFamily="2" charset="2"/>
              <a:buNone/>
            </a:pPr>
            <a:endParaRPr lang="ru-RU" sz="4000" dirty="0"/>
          </a:p>
          <a:p>
            <a:pPr eaLnBrk="1" hangingPunct="1">
              <a:buFont typeface="Wingdings" pitchFamily="2" charset="2"/>
              <a:buNone/>
            </a:pPr>
            <a:endParaRPr lang="ru-RU" sz="4000" dirty="0"/>
          </a:p>
        </p:txBody>
      </p:sp>
      <p:pic>
        <p:nvPicPr>
          <p:cNvPr id="1026" name="Picture 2" descr="Скачать прошлое и будущее картинки и фото на телефон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0558" y="692696"/>
            <a:ext cx="6334125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75656" y="332656"/>
            <a:ext cx="6357982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dirty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0100" y="1571612"/>
            <a:ext cx="7643866" cy="46474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C3399"/>
                </a:solidFill>
                <a:latin typeface="a_BodoniNova" pitchFamily="18" charset="-52"/>
              </a:rPr>
              <a:t>+</a:t>
            </a:r>
            <a:r>
              <a:rPr lang="en-US" sz="3200" b="1" dirty="0">
                <a:solidFill>
                  <a:srgbClr val="00B050"/>
                </a:solidFill>
                <a:latin typeface="a_BodoniNova" pitchFamily="18" charset="-52"/>
              </a:rPr>
              <a:t> </a:t>
            </a:r>
            <a:r>
              <a:rPr lang="ru-RU" sz="2400" dirty="0">
                <a:latin typeface="a_BodoniNova" pitchFamily="18" charset="-52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Подлежащее +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второстепенные члены</a:t>
            </a:r>
          </a:p>
          <a:p>
            <a:pPr algn="ctr"/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 play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ed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piano.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went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 the shop.</a:t>
            </a:r>
            <a:endParaRPr lang="ru-RU" sz="2400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6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Подлежащее +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второстепенные члены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 </a:t>
            </a:r>
            <a:r>
              <a:rPr lang="en-US" sz="2400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(didn’t)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play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the piano. </a:t>
            </a:r>
          </a:p>
          <a:p>
            <a:pPr algn="ctr"/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(didn’t)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the shop.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подлежащее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второстепенные члены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play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piano? </a:t>
            </a:r>
          </a:p>
          <a:p>
            <a:pPr algn="ctr"/>
            <a:r>
              <a:rPr lang="en-US" sz="2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Did</a:t>
            </a:r>
            <a:r>
              <a:rPr lang="en-US" sz="2400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 </a:t>
            </a:r>
            <a:r>
              <a:rPr lang="en-US" sz="2400" i="1" u="sng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to the shop?</a:t>
            </a:r>
            <a:endParaRPr lang="ru-RU" sz="2400" i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en-US" dirty="0"/>
              <a:t>Yesterday, all my troubles seemed so far away</a:t>
            </a:r>
          </a:p>
          <a:p>
            <a:r>
              <a:rPr lang="en-US" dirty="0"/>
              <a:t>Now it looks as though they’re here to stay</a:t>
            </a:r>
          </a:p>
          <a:p>
            <a:r>
              <a:rPr lang="en-US" dirty="0"/>
              <a:t>Oh, I believe in yesterday.</a:t>
            </a:r>
          </a:p>
          <a:p>
            <a:r>
              <a:rPr lang="en-US" dirty="0"/>
              <a:t>Suddenly, I’m not half the man I used to be,</a:t>
            </a:r>
          </a:p>
          <a:p>
            <a:r>
              <a:rPr lang="en-US" dirty="0"/>
              <a:t>There’s a shadow hanging over me.</a:t>
            </a:r>
          </a:p>
          <a:p>
            <a:r>
              <a:rPr lang="en-US" dirty="0"/>
              <a:t>Oh, yesterday came suddenly.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Задание 1</a:t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Найдите в тексте песни глаголы в прошедшем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350500657"/>
      </p:ext>
    </p:extLst>
  </p:cSld>
  <p:clrMapOvr>
    <a:masterClrMapping/>
  </p:clrMapOvr>
  <p:transition spd="slow"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Yesterday, all my troubles </a:t>
            </a:r>
            <a:r>
              <a:rPr lang="en-US" u="sng" dirty="0"/>
              <a:t>seemed</a:t>
            </a:r>
            <a:r>
              <a:rPr lang="en-US" dirty="0"/>
              <a:t> so far away</a:t>
            </a:r>
          </a:p>
          <a:p>
            <a:r>
              <a:rPr lang="en-US" dirty="0"/>
              <a:t>Now it looks as though they’re here to stay</a:t>
            </a:r>
          </a:p>
          <a:p>
            <a:r>
              <a:rPr lang="en-US" dirty="0"/>
              <a:t>Oh, I believe in yesterday.</a:t>
            </a:r>
          </a:p>
          <a:p>
            <a:r>
              <a:rPr lang="en-US" dirty="0"/>
              <a:t>Suddenly, I’m not half the man I used to be,</a:t>
            </a:r>
          </a:p>
          <a:p>
            <a:r>
              <a:rPr lang="en-US" dirty="0"/>
              <a:t>There’s a shadow hanging over me.</a:t>
            </a:r>
          </a:p>
          <a:p>
            <a:r>
              <a:rPr lang="en-US" dirty="0"/>
              <a:t>Oh, yesterday </a:t>
            </a:r>
            <a:r>
              <a:rPr lang="en-US" u="sng" dirty="0"/>
              <a:t>came</a:t>
            </a:r>
            <a:r>
              <a:rPr lang="en-US" dirty="0"/>
              <a:t> suddenly.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29587"/>
      </p:ext>
    </p:extLst>
  </p:cSld>
  <p:clrMapOvr>
    <a:masterClrMapping/>
  </p:clrMapOvr>
  <p:transition spd="slow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/>
          </a:p>
          <a:p>
            <a:pPr marL="109728" indent="0">
              <a:buNone/>
            </a:pPr>
            <a:r>
              <a:rPr lang="ru-RU" dirty="0"/>
              <a:t>   </a:t>
            </a:r>
          </a:p>
          <a:p>
            <a:pPr marL="109728" indent="0">
              <a:buNone/>
            </a:pPr>
            <a:r>
              <a:rPr lang="ru-RU" dirty="0"/>
              <a:t>   </a:t>
            </a:r>
            <a:r>
              <a:rPr lang="en-US" dirty="0"/>
              <a:t>Be</a:t>
            </a:r>
          </a:p>
          <a:p>
            <a:r>
              <a:rPr lang="en-US" dirty="0"/>
              <a:t>Buy</a:t>
            </a:r>
          </a:p>
          <a:p>
            <a:r>
              <a:rPr lang="en-US" dirty="0"/>
              <a:t>Can</a:t>
            </a:r>
          </a:p>
          <a:p>
            <a:r>
              <a:rPr lang="en-US" dirty="0"/>
              <a:t>Do</a:t>
            </a:r>
          </a:p>
          <a:p>
            <a:r>
              <a:rPr lang="en-US" dirty="0"/>
              <a:t>Fall</a:t>
            </a:r>
          </a:p>
          <a:p>
            <a:r>
              <a:rPr lang="en-US" dirty="0"/>
              <a:t>Feel</a:t>
            </a:r>
          </a:p>
          <a:p>
            <a:r>
              <a:rPr lang="en-US" dirty="0"/>
              <a:t>Forget</a:t>
            </a:r>
          </a:p>
          <a:p>
            <a:r>
              <a:rPr lang="en-US" dirty="0"/>
              <a:t>Give</a:t>
            </a:r>
          </a:p>
          <a:p>
            <a:r>
              <a:rPr lang="en-US" dirty="0"/>
              <a:t>Get</a:t>
            </a:r>
          </a:p>
          <a:p>
            <a:r>
              <a:rPr lang="en-US" dirty="0"/>
              <a:t>Have</a:t>
            </a:r>
          </a:p>
          <a:p>
            <a:r>
              <a:rPr lang="en-US" dirty="0"/>
              <a:t>Know</a:t>
            </a:r>
          </a:p>
          <a:p>
            <a:r>
              <a:rPr lang="en-US" dirty="0"/>
              <a:t>Drink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Задание 2</a:t>
            </a:r>
            <a:br>
              <a:rPr lang="ru-RU" sz="3200" dirty="0"/>
            </a:br>
            <a:r>
              <a:rPr lang="ru-RU" sz="3200" dirty="0"/>
              <a:t>Напишите</a:t>
            </a:r>
            <a:r>
              <a:rPr lang="en-US" sz="3200" dirty="0"/>
              <a:t> </a:t>
            </a:r>
            <a:r>
              <a:rPr lang="ru-RU" sz="3200" dirty="0"/>
              <a:t>глаголы в прошедшей форме</a:t>
            </a:r>
            <a:r>
              <a:rPr lang="ru-RU" sz="3200"/>
              <a:t/>
            </a:r>
            <a:br>
              <a:rPr lang="ru-RU" sz="320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69305900"/>
      </p:ext>
    </p:extLst>
  </p:cSld>
  <p:clrMapOvr>
    <a:masterClrMapping/>
  </p:clrMapOvr>
  <p:transition spd="slow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Be                was</a:t>
            </a:r>
          </a:p>
          <a:p>
            <a:r>
              <a:rPr lang="en-US" dirty="0"/>
              <a:t>Buy              bought</a:t>
            </a:r>
          </a:p>
          <a:p>
            <a:r>
              <a:rPr lang="en-US" dirty="0"/>
              <a:t>Can             could</a:t>
            </a:r>
          </a:p>
          <a:p>
            <a:r>
              <a:rPr lang="en-US" dirty="0"/>
              <a:t>Do               did</a:t>
            </a:r>
          </a:p>
          <a:p>
            <a:r>
              <a:rPr lang="en-US" dirty="0"/>
              <a:t>Fall              fell</a:t>
            </a:r>
          </a:p>
          <a:p>
            <a:r>
              <a:rPr lang="en-US" dirty="0"/>
              <a:t>Feel             felt</a:t>
            </a:r>
          </a:p>
          <a:p>
            <a:r>
              <a:rPr lang="en-US" dirty="0"/>
              <a:t>Forget         forgot</a:t>
            </a:r>
          </a:p>
          <a:p>
            <a:r>
              <a:rPr lang="en-US" dirty="0"/>
              <a:t>Give             gave</a:t>
            </a:r>
          </a:p>
          <a:p>
            <a:r>
              <a:rPr lang="en-US" dirty="0"/>
              <a:t>Get              got</a:t>
            </a:r>
          </a:p>
          <a:p>
            <a:r>
              <a:rPr lang="en-US" dirty="0"/>
              <a:t>Have            had</a:t>
            </a:r>
          </a:p>
          <a:p>
            <a:r>
              <a:rPr lang="en-US" dirty="0"/>
              <a:t>Know           knew</a:t>
            </a:r>
          </a:p>
          <a:p>
            <a:r>
              <a:rPr lang="en-US" dirty="0"/>
              <a:t>Drink           drank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339052"/>
      </p:ext>
    </p:extLst>
  </p:cSld>
  <p:clrMapOvr>
    <a:masterClrMapping/>
  </p:clrMapOvr>
  <p:transition spd="slow"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11-12 баллов 5</a:t>
            </a:r>
          </a:p>
          <a:p>
            <a:endParaRPr lang="ru-RU" dirty="0"/>
          </a:p>
          <a:p>
            <a:r>
              <a:rPr lang="ru-RU" dirty="0" smtClean="0"/>
              <a:t>10-8 баллов 4</a:t>
            </a:r>
          </a:p>
          <a:p>
            <a:endParaRPr lang="ru-RU" dirty="0"/>
          </a:p>
          <a:p>
            <a:r>
              <a:rPr lang="ru-RU" dirty="0" smtClean="0"/>
              <a:t>6-7 баллов 3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Шкала оценивания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804701"/>
      </p:ext>
    </p:extLst>
  </p:cSld>
  <p:clrMapOvr>
    <a:masterClrMapping/>
  </p:clrMapOvr>
  <p:transition spd="slow"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124744"/>
            <a:ext cx="8229600" cy="5300288"/>
          </a:xfrm>
        </p:spPr>
        <p:txBody>
          <a:bodyPr>
            <a:normAutofit/>
          </a:bodyPr>
          <a:lstStyle/>
          <a:p>
            <a:endParaRPr lang="ru-RU" sz="3200" dirty="0"/>
          </a:p>
          <a:p>
            <a:r>
              <a:rPr lang="en-US" sz="3200" dirty="0"/>
              <a:t>She</a:t>
            </a:r>
            <a:r>
              <a:rPr lang="ru-RU" sz="3200" dirty="0"/>
              <a:t>, </a:t>
            </a:r>
            <a:r>
              <a:rPr lang="en-US" sz="3200" dirty="0"/>
              <a:t>last year</a:t>
            </a:r>
            <a:r>
              <a:rPr lang="ru-RU" sz="3200" dirty="0"/>
              <a:t>,</a:t>
            </a:r>
            <a:r>
              <a:rPr lang="en-US" sz="3200" dirty="0"/>
              <a:t> English</a:t>
            </a:r>
            <a:r>
              <a:rPr lang="ru-RU" sz="3200" dirty="0"/>
              <a:t>, </a:t>
            </a:r>
            <a:r>
              <a:rPr lang="en-US" sz="3200" dirty="0" smtClean="0"/>
              <a:t>(start)</a:t>
            </a:r>
            <a:r>
              <a:rPr lang="ru-RU" sz="3200" dirty="0" smtClean="0"/>
              <a:t>,</a:t>
            </a:r>
            <a:r>
              <a:rPr lang="en-US" sz="3200" dirty="0" smtClean="0"/>
              <a:t> learning</a:t>
            </a:r>
            <a:endParaRPr lang="ru-RU" sz="3200" dirty="0"/>
          </a:p>
          <a:p>
            <a:r>
              <a:rPr lang="en-US" sz="3200" dirty="0"/>
              <a:t>Jane</a:t>
            </a:r>
            <a:r>
              <a:rPr lang="ru-RU" sz="3200" dirty="0"/>
              <a:t>, </a:t>
            </a:r>
            <a:r>
              <a:rPr lang="en-US" sz="3200" dirty="0"/>
              <a:t>last night</a:t>
            </a:r>
            <a:r>
              <a:rPr lang="ru-RU" sz="3200" dirty="0"/>
              <a:t>, </a:t>
            </a:r>
            <a:r>
              <a:rPr lang="en-US" sz="3200" dirty="0" smtClean="0"/>
              <a:t>(be)</a:t>
            </a:r>
            <a:r>
              <a:rPr lang="ru-RU" sz="3200" dirty="0" smtClean="0"/>
              <a:t>, </a:t>
            </a:r>
            <a:r>
              <a:rPr lang="en-US" sz="3200" dirty="0"/>
              <a:t>in her </a:t>
            </a:r>
            <a:r>
              <a:rPr lang="en-US" sz="3200" dirty="0" smtClean="0"/>
              <a:t>room</a:t>
            </a:r>
            <a:endParaRPr lang="ru-RU" sz="3200" dirty="0"/>
          </a:p>
          <a:p>
            <a:r>
              <a:rPr lang="en-US" sz="3200" dirty="0" smtClean="0"/>
              <a:t>(have)</a:t>
            </a:r>
            <a:r>
              <a:rPr lang="ru-RU" sz="3200" dirty="0" smtClean="0"/>
              <a:t>, </a:t>
            </a:r>
            <a:r>
              <a:rPr lang="en-US" sz="3200" dirty="0"/>
              <a:t>a picnic</a:t>
            </a:r>
            <a:r>
              <a:rPr lang="ru-RU" sz="3200" dirty="0"/>
              <a:t>, </a:t>
            </a:r>
            <a:r>
              <a:rPr lang="en-US" sz="3200" dirty="0"/>
              <a:t>we</a:t>
            </a:r>
            <a:r>
              <a:rPr lang="ru-RU" sz="3200" dirty="0"/>
              <a:t>,</a:t>
            </a:r>
            <a:r>
              <a:rPr lang="en-US" sz="3200" dirty="0"/>
              <a:t> last Saturday</a:t>
            </a:r>
            <a:endParaRPr lang="ru-RU" sz="3200" dirty="0"/>
          </a:p>
          <a:p>
            <a:r>
              <a:rPr lang="en-US" sz="3200" dirty="0" smtClean="0"/>
              <a:t>You</a:t>
            </a:r>
            <a:r>
              <a:rPr lang="ru-RU" sz="3200" dirty="0" smtClean="0"/>
              <a:t>,</a:t>
            </a:r>
            <a:r>
              <a:rPr lang="en-US" sz="3200" dirty="0" smtClean="0"/>
              <a:t>(do)</a:t>
            </a:r>
            <a:r>
              <a:rPr lang="ru-RU" sz="3200" dirty="0" smtClean="0"/>
              <a:t>,</a:t>
            </a:r>
            <a:r>
              <a:rPr lang="en-US" sz="3200" dirty="0" smtClean="0"/>
              <a:t> two days</a:t>
            </a:r>
            <a:r>
              <a:rPr lang="ru-RU" sz="3200" dirty="0" smtClean="0"/>
              <a:t>,</a:t>
            </a:r>
            <a:r>
              <a:rPr lang="en-US" sz="3200" dirty="0" smtClean="0"/>
              <a:t> make</a:t>
            </a:r>
            <a:r>
              <a:rPr lang="ru-RU" sz="3200" dirty="0" smtClean="0"/>
              <a:t>,</a:t>
            </a:r>
            <a:r>
              <a:rPr lang="en-US" sz="3200" dirty="0" smtClean="0"/>
              <a:t>ago</a:t>
            </a:r>
            <a:r>
              <a:rPr lang="ru-RU" sz="3200" dirty="0" smtClean="0"/>
              <a:t>,</a:t>
            </a:r>
            <a:r>
              <a:rPr lang="en-US" sz="3200" dirty="0" smtClean="0"/>
              <a:t> </a:t>
            </a:r>
            <a:r>
              <a:rPr lang="en-US" sz="3200" dirty="0"/>
              <a:t>a cake?</a:t>
            </a:r>
            <a:endParaRPr lang="ru-RU" sz="3200" dirty="0"/>
          </a:p>
          <a:p>
            <a:r>
              <a:rPr lang="en-US" sz="3200" dirty="0"/>
              <a:t>The Beatles</a:t>
            </a:r>
            <a:r>
              <a:rPr lang="ru-RU" sz="3200" dirty="0"/>
              <a:t>, </a:t>
            </a:r>
            <a:r>
              <a:rPr lang="en-US" sz="3200" dirty="0"/>
              <a:t>in the 60s</a:t>
            </a:r>
            <a:r>
              <a:rPr lang="ru-RU" sz="3200" dirty="0"/>
              <a:t>, </a:t>
            </a:r>
            <a:r>
              <a:rPr lang="en-US" sz="3200" dirty="0" smtClean="0"/>
              <a:t>(are) very popular</a:t>
            </a:r>
          </a:p>
          <a:p>
            <a:r>
              <a:rPr lang="en-US" sz="3200" dirty="0" smtClean="0"/>
              <a:t>last night</a:t>
            </a:r>
            <a:r>
              <a:rPr lang="ru-RU" sz="3200" dirty="0" smtClean="0"/>
              <a:t>, </a:t>
            </a:r>
            <a:r>
              <a:rPr lang="en-US" sz="3200" dirty="0" smtClean="0"/>
              <a:t>I</a:t>
            </a:r>
            <a:r>
              <a:rPr lang="ru-RU" sz="3200" dirty="0" smtClean="0"/>
              <a:t>,</a:t>
            </a:r>
            <a:r>
              <a:rPr lang="en-US" sz="3200" dirty="0" smtClean="0"/>
              <a:t> </a:t>
            </a:r>
            <a:r>
              <a:rPr lang="ru-RU" sz="3200" dirty="0" smtClean="0"/>
              <a:t>(</a:t>
            </a:r>
            <a:r>
              <a:rPr lang="en-US" sz="3200" dirty="0" smtClean="0"/>
              <a:t>don’t)</a:t>
            </a:r>
            <a:r>
              <a:rPr lang="ru-RU" sz="3200" dirty="0" smtClean="0"/>
              <a:t>,</a:t>
            </a:r>
            <a:r>
              <a:rPr lang="en-US" sz="3200" dirty="0" smtClean="0"/>
              <a:t>like</a:t>
            </a:r>
            <a:r>
              <a:rPr lang="ru-RU" sz="3200" dirty="0" smtClean="0"/>
              <a:t>,</a:t>
            </a:r>
            <a:r>
              <a:rPr lang="en-US" sz="3200" dirty="0" smtClean="0"/>
              <a:t> </a:t>
            </a:r>
            <a:r>
              <a:rPr lang="en-US" sz="3200" dirty="0"/>
              <a:t>the </a:t>
            </a:r>
            <a:r>
              <a:rPr lang="en-US" sz="3200" dirty="0" smtClean="0"/>
              <a:t>film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 </a:t>
            </a:r>
            <a:br>
              <a:rPr lang="ru-RU" sz="4000" dirty="0"/>
            </a:br>
            <a:r>
              <a:rPr lang="ru-RU" sz="3600" dirty="0"/>
              <a:t>Задание 3</a:t>
            </a:r>
            <a:br>
              <a:rPr lang="ru-RU" sz="3600" dirty="0"/>
            </a:br>
            <a:r>
              <a:rPr lang="ru-RU" sz="3600" dirty="0"/>
              <a:t>Составьте предложения из данных слов</a:t>
            </a:r>
            <a:br>
              <a:rPr lang="ru-RU" sz="3600" dirty="0"/>
            </a:br>
            <a:endParaRPr lang="ru-RU" sz="3600" dirty="0"/>
          </a:p>
        </p:txBody>
      </p:sp>
    </p:spTree>
  </p:cSld>
  <p:clrMapOvr>
    <a:masterClrMapping/>
  </p:clrMapOvr>
  <p:transition spd="slow">
    <p:split orient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56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She started learning English last year.</a:t>
            </a: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Jane was in her room last night</a:t>
            </a: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The Beatles were very popular in the 60s</a:t>
            </a: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ru-RU" sz="3600" dirty="0">
                <a:solidFill>
                  <a:schemeClr val="bg1"/>
                </a:solidFill>
              </a:rPr>
              <a:t/>
            </a:r>
            <a:br>
              <a:rPr lang="ru-RU" sz="3600" dirty="0">
                <a:solidFill>
                  <a:schemeClr val="bg1"/>
                </a:solidFill>
              </a:rPr>
            </a:br>
            <a:r>
              <a:rPr lang="en-US" sz="3600" dirty="0">
                <a:solidFill>
                  <a:schemeClr val="bg1"/>
                </a:solidFill>
              </a:rPr>
              <a:t>We had a picnic last Saturday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Did you make a cake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smtClean="0">
                <a:solidFill>
                  <a:schemeClr val="bg1"/>
                </a:solidFill>
              </a:rPr>
              <a:t>two days ago</a:t>
            </a:r>
            <a:r>
              <a:rPr lang="ru-RU" sz="3600" dirty="0" smtClean="0">
                <a:solidFill>
                  <a:schemeClr val="bg1"/>
                </a:solidFill>
              </a:rPr>
              <a:t>?</a:t>
            </a: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/>
            </a:r>
            <a:br>
              <a:rPr lang="en-US" sz="3600" dirty="0" smtClean="0">
                <a:solidFill>
                  <a:schemeClr val="bg1"/>
                </a:solidFill>
              </a:rPr>
            </a:br>
            <a:r>
              <a:rPr lang="en-US" sz="3600" dirty="0" smtClean="0">
                <a:solidFill>
                  <a:schemeClr val="bg1"/>
                </a:solidFill>
              </a:rPr>
              <a:t>I didn’t like the film last night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197924"/>
      </p:ext>
    </p:extLst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" y="137808"/>
            <a:ext cx="8960255" cy="6720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906598"/>
      </p:ext>
    </p:extLst>
  </p:cSld>
  <p:clrMapOvr>
    <a:masterClrMapping/>
  </p:clrMapOvr>
  <p:transition spd="slow">
    <p:split orient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качать прошлое и будущее картинки и фото на телефон бесплатн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1210"/>
            <a:ext cx="7535915" cy="5099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accel="50000" fill="hold">
                                          <p:stCondLst>
                                            <p:cond delay="2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 повторил…</a:t>
            </a:r>
          </a:p>
          <a:p>
            <a:r>
              <a:rPr lang="ru-RU" dirty="0"/>
              <a:t>Я научился…</a:t>
            </a:r>
          </a:p>
          <a:p>
            <a:r>
              <a:rPr lang="ru-RU" dirty="0"/>
              <a:t>Мне было трудно…</a:t>
            </a:r>
          </a:p>
          <a:p>
            <a:r>
              <a:rPr lang="ru-RU" dirty="0"/>
              <a:t>Урок дал мне для жизни…</a:t>
            </a:r>
          </a:p>
          <a:p>
            <a:r>
              <a:rPr lang="ru-RU" dirty="0"/>
              <a:t>Теперь я могу…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Bookman Old Style" pitchFamily="18" charset="0"/>
              </a:rPr>
              <a:t>РЕФЛЕКСИЯ</a:t>
            </a:r>
          </a:p>
        </p:txBody>
      </p:sp>
      <p:pic>
        <p:nvPicPr>
          <p:cNvPr id="4" name="The_Beatles_-_Yesterday_479502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6016" y="4077072"/>
            <a:ext cx="609600" cy="448816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509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" y="561975"/>
            <a:ext cx="8591550" cy="573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26847"/>
      </p:ext>
    </p:extLst>
  </p:cSld>
  <p:clrMapOvr>
    <a:masterClrMapping/>
  </p:clrMapOvr>
  <p:transition spd="slow"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32"/>
            <a:ext cx="9144000" cy="676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064737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289" y="0"/>
            <a:ext cx="51134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854850"/>
      </p:ext>
    </p:extLst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500174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Yesterday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928934"/>
            <a:ext cx="45005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The day before yesterday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5357826"/>
            <a:ext cx="2935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Ten days ago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46495" y="857232"/>
            <a:ext cx="2183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A week ago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785926"/>
            <a:ext cx="2928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A month ago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43160" y="4500570"/>
            <a:ext cx="20008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Last year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94854" y="4071942"/>
            <a:ext cx="28627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Last summer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642918"/>
            <a:ext cx="2378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Last night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76815" y="3500438"/>
            <a:ext cx="2166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Bookman Old Style" pitchFamily="18" charset="0"/>
              </a:rPr>
              <a:t>In 1945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PAST SIMPLE        </a:t>
            </a:r>
            <a:r>
              <a:rPr lang="ru-RU" sz="6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876498"/>
          </a:xfrm>
        </p:spPr>
        <p:txBody>
          <a:bodyPr>
            <a:normAutofit/>
          </a:bodyPr>
          <a:lstStyle/>
          <a:p>
            <a:pPr marL="852678" indent="-742950">
              <a:buFont typeface="+mj-lt"/>
              <a:buAutoNum type="arabicPeriod"/>
            </a:pP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Употребление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ea typeface="Batang" pitchFamily="18" charset="-127"/>
                <a:cs typeface="Aharoni" pitchFamily="2" charset="-79"/>
              </a:rPr>
              <a:t> 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ea typeface="Batang" pitchFamily="18" charset="-127"/>
                <a:cs typeface="Aharoni" pitchFamily="2" charset="-79"/>
              </a:rPr>
              <a:t>PAST SIMPLE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Образование предложений в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ea typeface="Batang" pitchFamily="18" charset="-127"/>
                <a:cs typeface="Aharoni" pitchFamily="2" charset="-79"/>
              </a:rPr>
              <a:t>PAST SIMPLE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Глаголы в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ea typeface="Batang" pitchFamily="18" charset="-127"/>
                <a:cs typeface="Aharoni" pitchFamily="2" charset="-79"/>
              </a:rPr>
              <a:t>PAST SIMPLE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>
                <a:solidFill>
                  <a:schemeClr val="accent4">
                    <a:lumMod val="50000"/>
                  </a:schemeClr>
                </a:solidFill>
                <a:latin typeface="Batang" pitchFamily="18" charset="-127"/>
                <a:ea typeface="Batang" pitchFamily="18" charset="-127"/>
                <a:cs typeface="Aharoni" pitchFamily="2" charset="-79"/>
              </a:rPr>
              <a:t>Спутники </a:t>
            </a:r>
            <a:r>
              <a:rPr lang="en-US" sz="4000" dirty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ea typeface="Batang" pitchFamily="18" charset="-127"/>
                <a:cs typeface="Aharoni" pitchFamily="2" charset="-79"/>
              </a:rPr>
              <a:t>PAST SIMPLE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Batang" pitchFamily="18" charset="-127"/>
              <a:ea typeface="Batang" pitchFamily="18" charset="-127"/>
              <a:cs typeface="Aharoni" pitchFamily="2" charset="-79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10000"/>
                  </a:schemeClr>
                </a:solidFill>
              </a:rPr>
              <a:t>AIMS OF OUR LESSON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:</a:t>
            </a:r>
          </a:p>
        </p:txBody>
      </p:sp>
    </p:spTree>
  </p:cSld>
  <p:clrMapOvr>
    <a:masterClrMapping/>
  </p:clrMapOvr>
  <p:transition spd="slow"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0 к 1. Какой бывает разговор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3278168" cy="2422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Новости здоровья - ВКурсе.ua последние новост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3187" y="0"/>
            <a:ext cx="2970773" cy="2652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Книга Девид Макдауел. . Иллюстрированная История Британии / An Illustrated History of Britain скачать бесплатно. . Скачать Девид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669" y="3140968"/>
            <a:ext cx="2524270" cy="3208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10432"/>
            <a:ext cx="3707904" cy="246421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2637284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talk</a:t>
            </a: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0639" y="6386175"/>
            <a:ext cx="18771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read history</a:t>
            </a:r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84168" y="2843228"/>
            <a:ext cx="24767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send a message</a:t>
            </a: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6072515"/>
            <a:ext cx="22353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To listen to music</a:t>
            </a:r>
            <a:endParaRPr lang="en-US" dirty="0"/>
          </a:p>
        </p:txBody>
      </p:sp>
    </p:spTree>
  </p:cSld>
  <p:clrMapOvr>
    <a:masterClrMapping/>
  </p:clrMapOvr>
  <p:transition spd="slow">
    <p:split orient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714</TotalTime>
  <Words>490</Words>
  <Application>Microsoft Office PowerPoint</Application>
  <PresentationFormat>Экран (4:3)</PresentationFormat>
  <Paragraphs>100</Paragraphs>
  <Slides>20</Slides>
  <Notes>1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Batang</vt:lpstr>
      <vt:lpstr>a_BodoniNova</vt:lpstr>
      <vt:lpstr>Aharoni</vt:lpstr>
      <vt:lpstr>Bookman Old Style</vt:lpstr>
      <vt:lpstr>Calibri</vt:lpstr>
      <vt:lpstr>Lucida Sans Unicode</vt:lpstr>
      <vt:lpstr>Times New Roman</vt:lpstr>
      <vt:lpstr>Verdana</vt:lpstr>
      <vt:lpstr>Wingdings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PAST SIMPLE           </vt:lpstr>
      <vt:lpstr>AIMS OF OUR LESSON :</vt:lpstr>
      <vt:lpstr>Презентация PowerPoint</vt:lpstr>
      <vt:lpstr>Употребление </vt:lpstr>
      <vt:lpstr>Презентация PowerPoint</vt:lpstr>
      <vt:lpstr> Задание 1  Найдите в тексте песни глаголы в прошедшем времени</vt:lpstr>
      <vt:lpstr>Презентация PowerPoint</vt:lpstr>
      <vt:lpstr> Задание 2 Напишите глаголы в прошедшей форме </vt:lpstr>
      <vt:lpstr>Презентация PowerPoint</vt:lpstr>
      <vt:lpstr>Шкала оценивания </vt:lpstr>
      <vt:lpstr>  Задание 3 Составьте предложения из данных слов </vt:lpstr>
      <vt:lpstr>She started learning English last year.  Jane was in her room last night  The Beatles were very popular in the 60s  We had a picnic last Saturday.  Did you make a cake two days ago?  I didn’t like the film last night  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87</cp:revision>
  <dcterms:modified xsi:type="dcterms:W3CDTF">2022-03-01T08:39:05Z</dcterms:modified>
</cp:coreProperties>
</file>